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41"/>
  </p:notesMasterIdLst>
  <p:sldIdLst>
    <p:sldId id="256" r:id="rId2"/>
    <p:sldId id="358" r:id="rId3"/>
    <p:sldId id="257" r:id="rId4"/>
    <p:sldId id="302" r:id="rId5"/>
    <p:sldId id="311" r:id="rId6"/>
    <p:sldId id="313" r:id="rId7"/>
    <p:sldId id="312" r:id="rId8"/>
    <p:sldId id="360" r:id="rId9"/>
    <p:sldId id="268" r:id="rId10"/>
    <p:sldId id="410" r:id="rId11"/>
    <p:sldId id="411" r:id="rId12"/>
    <p:sldId id="412" r:id="rId13"/>
    <p:sldId id="413" r:id="rId14"/>
    <p:sldId id="414" r:id="rId15"/>
    <p:sldId id="415" r:id="rId16"/>
    <p:sldId id="261" r:id="rId17"/>
    <p:sldId id="262" r:id="rId18"/>
    <p:sldId id="264" r:id="rId19"/>
    <p:sldId id="265" r:id="rId20"/>
    <p:sldId id="275" r:id="rId21"/>
    <p:sldId id="422" r:id="rId22"/>
    <p:sldId id="423" r:id="rId23"/>
    <p:sldId id="429" r:id="rId24"/>
    <p:sldId id="430" r:id="rId25"/>
    <p:sldId id="431" r:id="rId26"/>
    <p:sldId id="433" r:id="rId27"/>
    <p:sldId id="434" r:id="rId28"/>
    <p:sldId id="436" r:id="rId29"/>
    <p:sldId id="437" r:id="rId30"/>
    <p:sldId id="439" r:id="rId31"/>
    <p:sldId id="259" r:id="rId32"/>
    <p:sldId id="441" r:id="rId33"/>
    <p:sldId id="442" r:id="rId34"/>
    <p:sldId id="353" r:id="rId35"/>
    <p:sldId id="352" r:id="rId36"/>
    <p:sldId id="416" r:id="rId37"/>
    <p:sldId id="418" r:id="rId38"/>
    <p:sldId id="435" r:id="rId39"/>
    <p:sldId id="409" r:id="rId40"/>
  </p:sldIdLst>
  <p:sldSz cx="9144000" cy="5143500" type="screen16x9"/>
  <p:notesSz cx="6858000" cy="9144000"/>
  <p:embeddedFontLst>
    <p:embeddedFont>
      <p:font typeface="Bebas Neue" panose="020B0606020202050201" pitchFamily="34" charset="-94"/>
      <p:regular r:id="rId42"/>
    </p:embeddedFont>
    <p:embeddedFont>
      <p:font typeface="Manrope" panose="020B0604020202020204" charset="0"/>
      <p:regular r:id="rId43"/>
      <p:bold r:id="rId44"/>
    </p:embeddedFont>
    <p:embeddedFont>
      <p:font typeface="Manrope SemiBold" panose="020B0604020202020204" charset="0"/>
      <p:regular r:id="rId45"/>
      <p:bold r:id="rId46"/>
    </p:embeddedFont>
    <p:embeddedFont>
      <p:font typeface="Open Sans" panose="020B0606030504020204" pitchFamily="34" charset="0"/>
      <p:regular r:id="rId47"/>
      <p:bold r:id="rId48"/>
      <p:italic r:id="rId49"/>
      <p:boldItalic r:id="rId50"/>
    </p:embeddedFont>
    <p:embeddedFont>
      <p:font typeface="Poppins" panose="00000500000000000000" pitchFamily="2" charset="-94"/>
      <p:regular r:id="rId51"/>
      <p:bold r:id="rId52"/>
      <p:italic r:id="rId53"/>
      <p:boldItalic r:id="rId54"/>
    </p:embeddedFont>
    <p:embeddedFont>
      <p:font typeface="raleway" pitchFamily="2" charset="-94"/>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6548"/>
    <a:srgbClr val="6586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781A48-8585-4A72-B2CF-4FAB7CB1DDC3}" v="8" dt="2025-04-07T15:05:54.184"/>
  </p1510:revLst>
</p1510:revInfo>
</file>

<file path=ppt/tableStyles.xml><?xml version="1.0" encoding="utf-8"?>
<a:tblStyleLst xmlns:a="http://schemas.openxmlformats.org/drawingml/2006/main" def="{05363E27-73C0-447C-BE04-DB68E737DBC1}">
  <a:tblStyle styleId="{05363E27-73C0-447C-BE04-DB68E737DBC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snapToGrid="0">
      <p:cViewPr varScale="1">
        <p:scale>
          <a:sx n="137" d="100"/>
          <a:sy n="137" d="100"/>
        </p:scale>
        <p:origin x="864" y="114"/>
      </p:cViewPr>
      <p:guideLst/>
    </p:cSldViewPr>
  </p:slideViewPr>
  <p:notesTextViewPr>
    <p:cViewPr>
      <p:scale>
        <a:sx n="400" d="100"/>
        <a:sy n="4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kiye Kalkanlı" userId="abed47ad3c2c9c6d" providerId="LiveId" clId="{B8781A48-8585-4A72-B2CF-4FAB7CB1DDC3}"/>
    <pc:docChg chg="custSel modSld">
      <pc:chgData name="Rukiye Kalkanlı" userId="abed47ad3c2c9c6d" providerId="LiveId" clId="{B8781A48-8585-4A72-B2CF-4FAB7CB1DDC3}" dt="2025-04-07T15:05:54.183" v="8" actId="1076"/>
      <pc:docMkLst>
        <pc:docMk/>
      </pc:docMkLst>
      <pc:sldChg chg="addSp delSp modSp mod">
        <pc:chgData name="Rukiye Kalkanlı" userId="abed47ad3c2c9c6d" providerId="LiveId" clId="{B8781A48-8585-4A72-B2CF-4FAB7CB1DDC3}" dt="2025-04-07T15:05:54.183" v="8" actId="1076"/>
        <pc:sldMkLst>
          <pc:docMk/>
          <pc:sldMk cId="0" sldId="264"/>
        </pc:sldMkLst>
        <pc:picChg chg="del">
          <ac:chgData name="Rukiye Kalkanlı" userId="abed47ad3c2c9c6d" providerId="LiveId" clId="{B8781A48-8585-4A72-B2CF-4FAB7CB1DDC3}" dt="2025-04-07T15:05:04.851" v="0" actId="478"/>
          <ac:picMkLst>
            <pc:docMk/>
            <pc:sldMk cId="0" sldId="264"/>
            <ac:picMk id="34" creationId="{A80C831C-0940-E1EF-41D9-6FFABAAC9CFE}"/>
          </ac:picMkLst>
        </pc:picChg>
        <pc:picChg chg="add mod">
          <ac:chgData name="Rukiye Kalkanlı" userId="abed47ad3c2c9c6d" providerId="LiveId" clId="{B8781A48-8585-4A72-B2CF-4FAB7CB1DDC3}" dt="2025-04-07T15:05:54.183" v="8" actId="1076"/>
          <ac:picMkLst>
            <pc:docMk/>
            <pc:sldMk cId="0" sldId="264"/>
            <ac:picMk id="1026" creationId="{534C91AA-071C-BE92-76BF-707E123F27A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643cd8e9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643cd8e9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5293ac3f3d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5293ac3f3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5293ac3f3d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15293ac3f3d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5293ac3f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5293ac3f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5293ac3f3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5293ac3f3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5293ac3f3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5293ac3f3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5293ac3f3d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5293ac3f3d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5293ac3f3d_0_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5293ac3f3d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6A9AF726-AE25-B8EA-81E1-0FAE61535DDE}"/>
            </a:ext>
          </a:extLst>
        </p:cNvPr>
        <p:cNvGrpSpPr/>
        <p:nvPr/>
      </p:nvGrpSpPr>
      <p:grpSpPr>
        <a:xfrm>
          <a:off x="0" y="0"/>
          <a:ext cx="0" cy="0"/>
          <a:chOff x="0" y="0"/>
          <a:chExt cx="0" cy="0"/>
        </a:xfrm>
      </p:grpSpPr>
      <p:sp>
        <p:nvSpPr>
          <p:cNvPr id="333" name="Google Shape;333;g1643cd8e915_0_0:notes">
            <a:extLst>
              <a:ext uri="{FF2B5EF4-FFF2-40B4-BE49-F238E27FC236}">
                <a16:creationId xmlns:a16="http://schemas.microsoft.com/office/drawing/2014/main" id="{54C3FE38-7B4E-4BA4-F683-32FAE1CEA6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643cd8e915_0_0:notes">
            <a:extLst>
              <a:ext uri="{FF2B5EF4-FFF2-40B4-BE49-F238E27FC236}">
                <a16:creationId xmlns:a16="http://schemas.microsoft.com/office/drawing/2014/main" id="{60633E8A-BF29-77E5-4EA1-366753543C7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7098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a:extLst>
            <a:ext uri="{FF2B5EF4-FFF2-40B4-BE49-F238E27FC236}">
              <a16:creationId xmlns:a16="http://schemas.microsoft.com/office/drawing/2014/main" id="{6BCBB7D0-A5F9-5922-428F-9D994A19B844}"/>
            </a:ext>
          </a:extLst>
        </p:cNvPr>
        <p:cNvGrpSpPr/>
        <p:nvPr/>
      </p:nvGrpSpPr>
      <p:grpSpPr>
        <a:xfrm>
          <a:off x="0" y="0"/>
          <a:ext cx="0" cy="0"/>
          <a:chOff x="0" y="0"/>
          <a:chExt cx="0" cy="0"/>
        </a:xfrm>
      </p:grpSpPr>
      <p:sp>
        <p:nvSpPr>
          <p:cNvPr id="731" name="Google Shape;731;g15293ac3f3d_0_154:notes">
            <a:extLst>
              <a:ext uri="{FF2B5EF4-FFF2-40B4-BE49-F238E27FC236}">
                <a16:creationId xmlns:a16="http://schemas.microsoft.com/office/drawing/2014/main" id="{74B345DC-82E4-229B-E192-65A1A989B0C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5293ac3f3d_0_154:notes">
            <a:extLst>
              <a:ext uri="{FF2B5EF4-FFF2-40B4-BE49-F238E27FC236}">
                <a16:creationId xmlns:a16="http://schemas.microsoft.com/office/drawing/2014/main" id="{60D44B69-4518-1FD0-6C2A-70A9DD39644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91887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a:extLst>
            <a:ext uri="{FF2B5EF4-FFF2-40B4-BE49-F238E27FC236}">
              <a16:creationId xmlns:a16="http://schemas.microsoft.com/office/drawing/2014/main" id="{48B0816E-2BFA-6CDF-07A6-DFCA4BB80B32}"/>
            </a:ext>
          </a:extLst>
        </p:cNvPr>
        <p:cNvGrpSpPr/>
        <p:nvPr/>
      </p:nvGrpSpPr>
      <p:grpSpPr>
        <a:xfrm>
          <a:off x="0" y="0"/>
          <a:ext cx="0" cy="0"/>
          <a:chOff x="0" y="0"/>
          <a:chExt cx="0" cy="0"/>
        </a:xfrm>
      </p:grpSpPr>
      <p:sp>
        <p:nvSpPr>
          <p:cNvPr id="731" name="Google Shape;731;g15293ac3f3d_0_154:notes">
            <a:extLst>
              <a:ext uri="{FF2B5EF4-FFF2-40B4-BE49-F238E27FC236}">
                <a16:creationId xmlns:a16="http://schemas.microsoft.com/office/drawing/2014/main" id="{254EE847-1508-7109-6B27-CD53041E73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5293ac3f3d_0_154:notes">
            <a:extLst>
              <a:ext uri="{FF2B5EF4-FFF2-40B4-BE49-F238E27FC236}">
                <a16:creationId xmlns:a16="http://schemas.microsoft.com/office/drawing/2014/main" id="{213886F0-03EB-ED36-4D0A-774996AD68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0225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138fca45b1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38fca45b1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199FC503-5883-1A69-3B9E-CB93D0FBBFA3}"/>
            </a:ext>
          </a:extLst>
        </p:cNvPr>
        <p:cNvGrpSpPr/>
        <p:nvPr/>
      </p:nvGrpSpPr>
      <p:grpSpPr>
        <a:xfrm>
          <a:off x="0" y="0"/>
          <a:ext cx="0" cy="0"/>
          <a:chOff x="0" y="0"/>
          <a:chExt cx="0" cy="0"/>
        </a:xfrm>
      </p:grpSpPr>
      <p:sp>
        <p:nvSpPr>
          <p:cNvPr id="333" name="Google Shape;333;g1643cd8e915_0_0:notes">
            <a:extLst>
              <a:ext uri="{FF2B5EF4-FFF2-40B4-BE49-F238E27FC236}">
                <a16:creationId xmlns:a16="http://schemas.microsoft.com/office/drawing/2014/main" id="{45F41F89-0B7D-414F-D646-D53613204A8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643cd8e915_0_0:notes">
            <a:extLst>
              <a:ext uri="{FF2B5EF4-FFF2-40B4-BE49-F238E27FC236}">
                <a16:creationId xmlns:a16="http://schemas.microsoft.com/office/drawing/2014/main" id="{CB2C9527-0799-A9E6-0A00-6A05A1AC9A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1478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3D64E416-EA10-C98B-3983-A312AC467524}"/>
            </a:ext>
          </a:extLst>
        </p:cNvPr>
        <p:cNvGrpSpPr/>
        <p:nvPr/>
      </p:nvGrpSpPr>
      <p:grpSpPr>
        <a:xfrm>
          <a:off x="0" y="0"/>
          <a:ext cx="0" cy="0"/>
          <a:chOff x="0" y="0"/>
          <a:chExt cx="0" cy="0"/>
        </a:xfrm>
      </p:grpSpPr>
      <p:sp>
        <p:nvSpPr>
          <p:cNvPr id="333" name="Google Shape;333;g1643cd8e915_0_0:notes">
            <a:extLst>
              <a:ext uri="{FF2B5EF4-FFF2-40B4-BE49-F238E27FC236}">
                <a16:creationId xmlns:a16="http://schemas.microsoft.com/office/drawing/2014/main" id="{117F74B8-B880-6DB5-5F58-2C56DFC3EA6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643cd8e915_0_0:notes">
            <a:extLst>
              <a:ext uri="{FF2B5EF4-FFF2-40B4-BE49-F238E27FC236}">
                <a16:creationId xmlns:a16="http://schemas.microsoft.com/office/drawing/2014/main" id="{335FE6DA-05AF-6AC3-717B-149BED6D5CE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5183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7E46D9A2-8F73-5E82-DFBD-FF2A0C0A5243}"/>
            </a:ext>
          </a:extLst>
        </p:cNvPr>
        <p:cNvGrpSpPr/>
        <p:nvPr/>
      </p:nvGrpSpPr>
      <p:grpSpPr>
        <a:xfrm>
          <a:off x="0" y="0"/>
          <a:ext cx="0" cy="0"/>
          <a:chOff x="0" y="0"/>
          <a:chExt cx="0" cy="0"/>
        </a:xfrm>
      </p:grpSpPr>
      <p:sp>
        <p:nvSpPr>
          <p:cNvPr id="333" name="Google Shape;333;g1643cd8e915_0_0:notes">
            <a:extLst>
              <a:ext uri="{FF2B5EF4-FFF2-40B4-BE49-F238E27FC236}">
                <a16:creationId xmlns:a16="http://schemas.microsoft.com/office/drawing/2014/main" id="{543E89A0-4A42-18F9-815F-3754D815BB6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643cd8e915_0_0:notes">
            <a:extLst>
              <a:ext uri="{FF2B5EF4-FFF2-40B4-BE49-F238E27FC236}">
                <a16:creationId xmlns:a16="http://schemas.microsoft.com/office/drawing/2014/main" id="{AF32A550-FECF-A023-6F89-FA317BF6EF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805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6D34515D-EAE2-5D91-834D-9CD1F8C161BF}"/>
            </a:ext>
          </a:extLst>
        </p:cNvPr>
        <p:cNvGrpSpPr/>
        <p:nvPr/>
      </p:nvGrpSpPr>
      <p:grpSpPr>
        <a:xfrm>
          <a:off x="0" y="0"/>
          <a:ext cx="0" cy="0"/>
          <a:chOff x="0" y="0"/>
          <a:chExt cx="0" cy="0"/>
        </a:xfrm>
      </p:grpSpPr>
      <p:sp>
        <p:nvSpPr>
          <p:cNvPr id="333" name="Google Shape;333;g1643cd8e915_0_0:notes">
            <a:extLst>
              <a:ext uri="{FF2B5EF4-FFF2-40B4-BE49-F238E27FC236}">
                <a16:creationId xmlns:a16="http://schemas.microsoft.com/office/drawing/2014/main" id="{74BA0BEF-7B44-CAA1-8B72-4B2A52F3BD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643cd8e915_0_0:notes">
            <a:extLst>
              <a:ext uri="{FF2B5EF4-FFF2-40B4-BE49-F238E27FC236}">
                <a16:creationId xmlns:a16="http://schemas.microsoft.com/office/drawing/2014/main" id="{B11B3058-72F6-3CBB-0D7C-67DF0CD54E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9039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a:extLst>
            <a:ext uri="{FF2B5EF4-FFF2-40B4-BE49-F238E27FC236}">
              <a16:creationId xmlns:a16="http://schemas.microsoft.com/office/drawing/2014/main" id="{53CEA095-CAE3-3D2B-2B0B-D78360037C0A}"/>
            </a:ext>
          </a:extLst>
        </p:cNvPr>
        <p:cNvGrpSpPr/>
        <p:nvPr/>
      </p:nvGrpSpPr>
      <p:grpSpPr>
        <a:xfrm>
          <a:off x="0" y="0"/>
          <a:ext cx="0" cy="0"/>
          <a:chOff x="0" y="0"/>
          <a:chExt cx="0" cy="0"/>
        </a:xfrm>
      </p:grpSpPr>
      <p:sp>
        <p:nvSpPr>
          <p:cNvPr id="731" name="Google Shape;731;g15293ac3f3d_0_154:notes">
            <a:extLst>
              <a:ext uri="{FF2B5EF4-FFF2-40B4-BE49-F238E27FC236}">
                <a16:creationId xmlns:a16="http://schemas.microsoft.com/office/drawing/2014/main" id="{4E85390B-533C-8EFE-BD67-9DEE8C7FBE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5293ac3f3d_0_154:notes">
            <a:extLst>
              <a:ext uri="{FF2B5EF4-FFF2-40B4-BE49-F238E27FC236}">
                <a16:creationId xmlns:a16="http://schemas.microsoft.com/office/drawing/2014/main" id="{B8226106-C935-ABD0-BF2B-835E44C52E2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90705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a:extLst>
            <a:ext uri="{FF2B5EF4-FFF2-40B4-BE49-F238E27FC236}">
              <a16:creationId xmlns:a16="http://schemas.microsoft.com/office/drawing/2014/main" id="{5CF8054B-8E31-1CC7-BBC2-EA911CD055AF}"/>
            </a:ext>
          </a:extLst>
        </p:cNvPr>
        <p:cNvGrpSpPr/>
        <p:nvPr/>
      </p:nvGrpSpPr>
      <p:grpSpPr>
        <a:xfrm>
          <a:off x="0" y="0"/>
          <a:ext cx="0" cy="0"/>
          <a:chOff x="0" y="0"/>
          <a:chExt cx="0" cy="0"/>
        </a:xfrm>
      </p:grpSpPr>
      <p:sp>
        <p:nvSpPr>
          <p:cNvPr id="731" name="Google Shape;731;g15293ac3f3d_0_154:notes">
            <a:extLst>
              <a:ext uri="{FF2B5EF4-FFF2-40B4-BE49-F238E27FC236}">
                <a16:creationId xmlns:a16="http://schemas.microsoft.com/office/drawing/2014/main" id="{5F047081-3380-AC3A-7A57-F08F575893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5293ac3f3d_0_154:notes">
            <a:extLst>
              <a:ext uri="{FF2B5EF4-FFF2-40B4-BE49-F238E27FC236}">
                <a16:creationId xmlns:a16="http://schemas.microsoft.com/office/drawing/2014/main" id="{FF7D41D3-79FA-42C1-78EE-8F8D132F5A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90275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a:extLst>
            <a:ext uri="{FF2B5EF4-FFF2-40B4-BE49-F238E27FC236}">
              <a16:creationId xmlns:a16="http://schemas.microsoft.com/office/drawing/2014/main" id="{59BB1B9F-4F11-B082-897C-A3F9858E82A4}"/>
            </a:ext>
          </a:extLst>
        </p:cNvPr>
        <p:cNvGrpSpPr/>
        <p:nvPr/>
      </p:nvGrpSpPr>
      <p:grpSpPr>
        <a:xfrm>
          <a:off x="0" y="0"/>
          <a:ext cx="0" cy="0"/>
          <a:chOff x="0" y="0"/>
          <a:chExt cx="0" cy="0"/>
        </a:xfrm>
      </p:grpSpPr>
      <p:sp>
        <p:nvSpPr>
          <p:cNvPr id="731" name="Google Shape;731;g15293ac3f3d_0_154:notes">
            <a:extLst>
              <a:ext uri="{FF2B5EF4-FFF2-40B4-BE49-F238E27FC236}">
                <a16:creationId xmlns:a16="http://schemas.microsoft.com/office/drawing/2014/main" id="{4D90E04F-FF4E-1691-937D-09579A2900B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5293ac3f3d_0_154:notes">
            <a:extLst>
              <a:ext uri="{FF2B5EF4-FFF2-40B4-BE49-F238E27FC236}">
                <a16:creationId xmlns:a16="http://schemas.microsoft.com/office/drawing/2014/main" id="{DFE0B93C-2C88-11F7-B257-2AB6EFF325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013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a:extLst>
            <a:ext uri="{FF2B5EF4-FFF2-40B4-BE49-F238E27FC236}">
              <a16:creationId xmlns:a16="http://schemas.microsoft.com/office/drawing/2014/main" id="{6EA481FE-7BC1-D6B0-2AE0-5A9B149D48DC}"/>
            </a:ext>
          </a:extLst>
        </p:cNvPr>
        <p:cNvGrpSpPr/>
        <p:nvPr/>
      </p:nvGrpSpPr>
      <p:grpSpPr>
        <a:xfrm>
          <a:off x="0" y="0"/>
          <a:ext cx="0" cy="0"/>
          <a:chOff x="0" y="0"/>
          <a:chExt cx="0" cy="0"/>
        </a:xfrm>
      </p:grpSpPr>
      <p:sp>
        <p:nvSpPr>
          <p:cNvPr id="512" name="Google Shape;512;g15293ac3f3d_0_57:notes">
            <a:extLst>
              <a:ext uri="{FF2B5EF4-FFF2-40B4-BE49-F238E27FC236}">
                <a16:creationId xmlns:a16="http://schemas.microsoft.com/office/drawing/2014/main" id="{4ECDCED0-5296-83BD-7D55-22789953D3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5293ac3f3d_0_57:notes">
            <a:extLst>
              <a:ext uri="{FF2B5EF4-FFF2-40B4-BE49-F238E27FC236}">
                <a16:creationId xmlns:a16="http://schemas.microsoft.com/office/drawing/2014/main" id="{89C44ADE-BD30-E906-5C0C-24E7CDEEDE4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7040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a:extLst>
            <a:ext uri="{FF2B5EF4-FFF2-40B4-BE49-F238E27FC236}">
              <a16:creationId xmlns:a16="http://schemas.microsoft.com/office/drawing/2014/main" id="{3E4E9847-80D1-182F-D982-AD3E33E17400}"/>
            </a:ext>
          </a:extLst>
        </p:cNvPr>
        <p:cNvGrpSpPr/>
        <p:nvPr/>
      </p:nvGrpSpPr>
      <p:grpSpPr>
        <a:xfrm>
          <a:off x="0" y="0"/>
          <a:ext cx="0" cy="0"/>
          <a:chOff x="0" y="0"/>
          <a:chExt cx="0" cy="0"/>
        </a:xfrm>
      </p:grpSpPr>
      <p:sp>
        <p:nvSpPr>
          <p:cNvPr id="985" name="Google Shape;985;g15293ac3f3d_0_268:notes">
            <a:extLst>
              <a:ext uri="{FF2B5EF4-FFF2-40B4-BE49-F238E27FC236}">
                <a16:creationId xmlns:a16="http://schemas.microsoft.com/office/drawing/2014/main" id="{B99A4C69-23DE-002C-ADD2-96F032160A0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15293ac3f3d_0_268:notes">
            <a:extLst>
              <a:ext uri="{FF2B5EF4-FFF2-40B4-BE49-F238E27FC236}">
                <a16:creationId xmlns:a16="http://schemas.microsoft.com/office/drawing/2014/main" id="{615BE3D6-1151-3413-BCE2-D18F4488AA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7274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a:extLst>
            <a:ext uri="{FF2B5EF4-FFF2-40B4-BE49-F238E27FC236}">
              <a16:creationId xmlns:a16="http://schemas.microsoft.com/office/drawing/2014/main" id="{64AF15B8-3AF9-548F-CB2D-67CF8C57B468}"/>
            </a:ext>
          </a:extLst>
        </p:cNvPr>
        <p:cNvGrpSpPr/>
        <p:nvPr/>
      </p:nvGrpSpPr>
      <p:grpSpPr>
        <a:xfrm>
          <a:off x="0" y="0"/>
          <a:ext cx="0" cy="0"/>
          <a:chOff x="0" y="0"/>
          <a:chExt cx="0" cy="0"/>
        </a:xfrm>
      </p:grpSpPr>
      <p:sp>
        <p:nvSpPr>
          <p:cNvPr id="985" name="Google Shape;985;g15293ac3f3d_0_268:notes">
            <a:extLst>
              <a:ext uri="{FF2B5EF4-FFF2-40B4-BE49-F238E27FC236}">
                <a16:creationId xmlns:a16="http://schemas.microsoft.com/office/drawing/2014/main" id="{D4F63E36-E3BC-BDBB-071A-363E35E5F4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15293ac3f3d_0_268:notes">
            <a:extLst>
              <a:ext uri="{FF2B5EF4-FFF2-40B4-BE49-F238E27FC236}">
                <a16:creationId xmlns:a16="http://schemas.microsoft.com/office/drawing/2014/main" id="{B07C4DB4-1008-3FE6-1C47-196E9F0A7C5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9461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a:extLst>
            <a:ext uri="{FF2B5EF4-FFF2-40B4-BE49-F238E27FC236}">
              <a16:creationId xmlns:a16="http://schemas.microsoft.com/office/drawing/2014/main" id="{D0CD17FF-32DC-0706-0C1B-934A76ACF9D6}"/>
            </a:ext>
          </a:extLst>
        </p:cNvPr>
        <p:cNvGrpSpPr/>
        <p:nvPr/>
      </p:nvGrpSpPr>
      <p:grpSpPr>
        <a:xfrm>
          <a:off x="0" y="0"/>
          <a:ext cx="0" cy="0"/>
          <a:chOff x="0" y="0"/>
          <a:chExt cx="0" cy="0"/>
        </a:xfrm>
      </p:grpSpPr>
      <p:sp>
        <p:nvSpPr>
          <p:cNvPr id="347" name="Google Shape;347;g138fca45b16_0_1:notes">
            <a:extLst>
              <a:ext uri="{FF2B5EF4-FFF2-40B4-BE49-F238E27FC236}">
                <a16:creationId xmlns:a16="http://schemas.microsoft.com/office/drawing/2014/main" id="{93EF0D13-DECB-807E-61E2-184387A3539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138fca45b16_0_1:notes">
            <a:extLst>
              <a:ext uri="{FF2B5EF4-FFF2-40B4-BE49-F238E27FC236}">
                <a16:creationId xmlns:a16="http://schemas.microsoft.com/office/drawing/2014/main" id="{6E56C3E5-F4C4-83A6-A574-F1C7067AA0A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2304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a:extLst>
            <a:ext uri="{FF2B5EF4-FFF2-40B4-BE49-F238E27FC236}">
              <a16:creationId xmlns:a16="http://schemas.microsoft.com/office/drawing/2014/main" id="{19B19650-59A6-6C93-A640-9F251F8A5C81}"/>
            </a:ext>
          </a:extLst>
        </p:cNvPr>
        <p:cNvGrpSpPr/>
        <p:nvPr/>
      </p:nvGrpSpPr>
      <p:grpSpPr>
        <a:xfrm>
          <a:off x="0" y="0"/>
          <a:ext cx="0" cy="0"/>
          <a:chOff x="0" y="0"/>
          <a:chExt cx="0" cy="0"/>
        </a:xfrm>
      </p:grpSpPr>
      <p:sp>
        <p:nvSpPr>
          <p:cNvPr id="985" name="Google Shape;985;g15293ac3f3d_0_268:notes">
            <a:extLst>
              <a:ext uri="{FF2B5EF4-FFF2-40B4-BE49-F238E27FC236}">
                <a16:creationId xmlns:a16="http://schemas.microsoft.com/office/drawing/2014/main" id="{0BFC1E4D-7D38-2D6F-8B1B-57717473E40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15293ac3f3d_0_268:notes">
            <a:extLst>
              <a:ext uri="{FF2B5EF4-FFF2-40B4-BE49-F238E27FC236}">
                <a16:creationId xmlns:a16="http://schemas.microsoft.com/office/drawing/2014/main" id="{97FD111D-2850-FD5D-5D49-557227E9D30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7962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a:extLst>
            <a:ext uri="{FF2B5EF4-FFF2-40B4-BE49-F238E27FC236}">
              <a16:creationId xmlns:a16="http://schemas.microsoft.com/office/drawing/2014/main" id="{7C59700C-351F-0A3C-2265-E540EB878A8B}"/>
            </a:ext>
          </a:extLst>
        </p:cNvPr>
        <p:cNvGrpSpPr/>
        <p:nvPr/>
      </p:nvGrpSpPr>
      <p:grpSpPr>
        <a:xfrm>
          <a:off x="0" y="0"/>
          <a:ext cx="0" cy="0"/>
          <a:chOff x="0" y="0"/>
          <a:chExt cx="0" cy="0"/>
        </a:xfrm>
      </p:grpSpPr>
      <p:sp>
        <p:nvSpPr>
          <p:cNvPr id="985" name="Google Shape;985;g15293ac3f3d_0_268:notes">
            <a:extLst>
              <a:ext uri="{FF2B5EF4-FFF2-40B4-BE49-F238E27FC236}">
                <a16:creationId xmlns:a16="http://schemas.microsoft.com/office/drawing/2014/main" id="{4694A79D-202C-8DE0-15D5-EBF687159D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15293ac3f3d_0_268:notes">
            <a:extLst>
              <a:ext uri="{FF2B5EF4-FFF2-40B4-BE49-F238E27FC236}">
                <a16:creationId xmlns:a16="http://schemas.microsoft.com/office/drawing/2014/main" id="{4DE411C4-A50C-2DEC-222E-2EE7F12F212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676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a:extLst>
            <a:ext uri="{FF2B5EF4-FFF2-40B4-BE49-F238E27FC236}">
              <a16:creationId xmlns:a16="http://schemas.microsoft.com/office/drawing/2014/main" id="{250BE888-4D62-66D4-1614-2EA95C76E210}"/>
            </a:ext>
          </a:extLst>
        </p:cNvPr>
        <p:cNvGrpSpPr/>
        <p:nvPr/>
      </p:nvGrpSpPr>
      <p:grpSpPr>
        <a:xfrm>
          <a:off x="0" y="0"/>
          <a:ext cx="0" cy="0"/>
          <a:chOff x="0" y="0"/>
          <a:chExt cx="0" cy="0"/>
        </a:xfrm>
      </p:grpSpPr>
      <p:sp>
        <p:nvSpPr>
          <p:cNvPr id="985" name="Google Shape;985;g15293ac3f3d_0_268:notes">
            <a:extLst>
              <a:ext uri="{FF2B5EF4-FFF2-40B4-BE49-F238E27FC236}">
                <a16:creationId xmlns:a16="http://schemas.microsoft.com/office/drawing/2014/main" id="{C50EC36B-9DA6-B7BD-3791-4D782E465B1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15293ac3f3d_0_268:notes">
            <a:extLst>
              <a:ext uri="{FF2B5EF4-FFF2-40B4-BE49-F238E27FC236}">
                <a16:creationId xmlns:a16="http://schemas.microsoft.com/office/drawing/2014/main" id="{81C86E5F-AFBC-A12F-D069-0A760F23FA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2774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a:extLst>
            <a:ext uri="{FF2B5EF4-FFF2-40B4-BE49-F238E27FC236}">
              <a16:creationId xmlns:a16="http://schemas.microsoft.com/office/drawing/2014/main" id="{903268DC-AA75-BBD2-230B-DA63108F6528}"/>
            </a:ext>
          </a:extLst>
        </p:cNvPr>
        <p:cNvGrpSpPr/>
        <p:nvPr/>
      </p:nvGrpSpPr>
      <p:grpSpPr>
        <a:xfrm>
          <a:off x="0" y="0"/>
          <a:ext cx="0" cy="0"/>
          <a:chOff x="0" y="0"/>
          <a:chExt cx="0" cy="0"/>
        </a:xfrm>
      </p:grpSpPr>
      <p:sp>
        <p:nvSpPr>
          <p:cNvPr id="964" name="Google Shape;964;g15293ac3f3d_0_258:notes">
            <a:extLst>
              <a:ext uri="{FF2B5EF4-FFF2-40B4-BE49-F238E27FC236}">
                <a16:creationId xmlns:a16="http://schemas.microsoft.com/office/drawing/2014/main" id="{5B9A380B-7DEE-3A98-AAC6-330C05CDF1A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15293ac3f3d_0_258:notes">
            <a:extLst>
              <a:ext uri="{FF2B5EF4-FFF2-40B4-BE49-F238E27FC236}">
                <a16:creationId xmlns:a16="http://schemas.microsoft.com/office/drawing/2014/main" id="{3937558F-FB50-BC0E-1CC0-ABB23C894A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80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7925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15293ac3f3d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15293ac3f3d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08944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643cd8e91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643cd8e91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5293ac3f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15293ac3f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5293ac3f3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5293ac3f3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15293ac3f3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15293ac3f3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805225"/>
            <a:ext cx="3273000" cy="3139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atin typeface="Manrope SemiBold"/>
                <a:ea typeface="Manrope SemiBold"/>
                <a:cs typeface="Manrope SemiBold"/>
                <a:sym typeface="Manrope Semi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5100" y="3944425"/>
            <a:ext cx="3273000" cy="646200"/>
          </a:xfrm>
          <a:prstGeom prst="rect">
            <a:avLst/>
          </a:prstGeom>
          <a:solidFill>
            <a:schemeClr val="accent1"/>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7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a:spLocks noGrp="1"/>
          </p:cNvSpPr>
          <p:nvPr>
            <p:ph type="pic" idx="2"/>
          </p:nvPr>
        </p:nvSpPr>
        <p:spPr>
          <a:xfrm>
            <a:off x="5683900" y="805225"/>
            <a:ext cx="2745000" cy="2455200"/>
          </a:xfrm>
          <a:prstGeom prst="rect">
            <a:avLst/>
          </a:prstGeom>
          <a:noFill/>
          <a:ln>
            <a:noFill/>
          </a:ln>
        </p:spPr>
      </p:sp>
      <p:sp>
        <p:nvSpPr>
          <p:cNvPr id="12" name="Google Shape;12;p2"/>
          <p:cNvSpPr>
            <a:spLocks noGrp="1"/>
          </p:cNvSpPr>
          <p:nvPr>
            <p:ph type="pic" idx="3"/>
          </p:nvPr>
        </p:nvSpPr>
        <p:spPr>
          <a:xfrm>
            <a:off x="4848075" y="2632354"/>
            <a:ext cx="1736400" cy="1397100"/>
          </a:xfrm>
          <a:prstGeom prst="rect">
            <a:avLst/>
          </a:prstGeom>
          <a:noFill/>
          <a:ln>
            <a:noFill/>
          </a:ln>
        </p:spPr>
      </p:sp>
      <p:sp>
        <p:nvSpPr>
          <p:cNvPr id="13" name="Google Shape;13;p2"/>
          <p:cNvSpPr/>
          <p:nvPr/>
        </p:nvSpPr>
        <p:spPr>
          <a:xfrm>
            <a:off x="-266900" y="2137125"/>
            <a:ext cx="801300" cy="1473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311350"/>
            <a:ext cx="1994100" cy="447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407750" y="540450"/>
            <a:ext cx="1736400" cy="447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96"/>
        <p:cNvGrpSpPr/>
        <p:nvPr/>
      </p:nvGrpSpPr>
      <p:grpSpPr>
        <a:xfrm>
          <a:off x="0" y="0"/>
          <a:ext cx="0" cy="0"/>
          <a:chOff x="0" y="0"/>
          <a:chExt cx="0" cy="0"/>
        </a:xfrm>
      </p:grpSpPr>
      <p:sp>
        <p:nvSpPr>
          <p:cNvPr id="197" name="Google Shape;197;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8" name="Google Shape;198;p20"/>
          <p:cNvSpPr txBox="1">
            <a:spLocks noGrp="1"/>
          </p:cNvSpPr>
          <p:nvPr>
            <p:ph type="subTitle" idx="1"/>
          </p:nvPr>
        </p:nvSpPr>
        <p:spPr>
          <a:xfrm>
            <a:off x="720000" y="1719502"/>
            <a:ext cx="2336400" cy="386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20"/>
          <p:cNvSpPr txBox="1">
            <a:spLocks noGrp="1"/>
          </p:cNvSpPr>
          <p:nvPr>
            <p:ph type="subTitle" idx="2"/>
          </p:nvPr>
        </p:nvSpPr>
        <p:spPr>
          <a:xfrm>
            <a:off x="3403800" y="1719502"/>
            <a:ext cx="2336400" cy="386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0"/>
          <p:cNvSpPr txBox="1">
            <a:spLocks noGrp="1"/>
          </p:cNvSpPr>
          <p:nvPr>
            <p:ph type="subTitle" idx="3"/>
          </p:nvPr>
        </p:nvSpPr>
        <p:spPr>
          <a:xfrm>
            <a:off x="6087600" y="1719502"/>
            <a:ext cx="2336400" cy="386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20"/>
          <p:cNvSpPr txBox="1">
            <a:spLocks noGrp="1"/>
          </p:cNvSpPr>
          <p:nvPr>
            <p:ph type="subTitle" idx="4"/>
          </p:nvPr>
        </p:nvSpPr>
        <p:spPr>
          <a:xfrm>
            <a:off x="720000" y="3489676"/>
            <a:ext cx="2336400" cy="386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 name="Google Shape;202;p20"/>
          <p:cNvSpPr txBox="1">
            <a:spLocks noGrp="1"/>
          </p:cNvSpPr>
          <p:nvPr>
            <p:ph type="subTitle" idx="5"/>
          </p:nvPr>
        </p:nvSpPr>
        <p:spPr>
          <a:xfrm>
            <a:off x="3403800" y="3489676"/>
            <a:ext cx="2336400" cy="386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3" name="Google Shape;203;p20"/>
          <p:cNvSpPr txBox="1">
            <a:spLocks noGrp="1"/>
          </p:cNvSpPr>
          <p:nvPr>
            <p:ph type="subTitle" idx="6"/>
          </p:nvPr>
        </p:nvSpPr>
        <p:spPr>
          <a:xfrm>
            <a:off x="6087600" y="3489676"/>
            <a:ext cx="2336400" cy="386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0"/>
          <p:cNvSpPr txBox="1">
            <a:spLocks noGrp="1"/>
          </p:cNvSpPr>
          <p:nvPr>
            <p:ph type="subTitle" idx="7"/>
          </p:nvPr>
        </p:nvSpPr>
        <p:spPr>
          <a:xfrm>
            <a:off x="715100" y="1407350"/>
            <a:ext cx="2336400" cy="46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5" name="Google Shape;205;p20"/>
          <p:cNvSpPr txBox="1">
            <a:spLocks noGrp="1"/>
          </p:cNvSpPr>
          <p:nvPr>
            <p:ph type="subTitle" idx="8"/>
          </p:nvPr>
        </p:nvSpPr>
        <p:spPr>
          <a:xfrm>
            <a:off x="3403800" y="1407350"/>
            <a:ext cx="2336400" cy="46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6" name="Google Shape;206;p20"/>
          <p:cNvSpPr txBox="1">
            <a:spLocks noGrp="1"/>
          </p:cNvSpPr>
          <p:nvPr>
            <p:ph type="subTitle" idx="9"/>
          </p:nvPr>
        </p:nvSpPr>
        <p:spPr>
          <a:xfrm>
            <a:off x="6092500" y="1407350"/>
            <a:ext cx="2336400" cy="46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7" name="Google Shape;207;p20"/>
          <p:cNvSpPr txBox="1">
            <a:spLocks noGrp="1"/>
          </p:cNvSpPr>
          <p:nvPr>
            <p:ph type="subTitle" idx="13"/>
          </p:nvPr>
        </p:nvSpPr>
        <p:spPr>
          <a:xfrm>
            <a:off x="715100" y="3172875"/>
            <a:ext cx="2336400" cy="46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8" name="Google Shape;208;p20"/>
          <p:cNvSpPr txBox="1">
            <a:spLocks noGrp="1"/>
          </p:cNvSpPr>
          <p:nvPr>
            <p:ph type="subTitle" idx="14"/>
          </p:nvPr>
        </p:nvSpPr>
        <p:spPr>
          <a:xfrm>
            <a:off x="3403800" y="3172875"/>
            <a:ext cx="2336400" cy="46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9" name="Google Shape;209;p20"/>
          <p:cNvSpPr txBox="1">
            <a:spLocks noGrp="1"/>
          </p:cNvSpPr>
          <p:nvPr>
            <p:ph type="subTitle" idx="15"/>
          </p:nvPr>
        </p:nvSpPr>
        <p:spPr>
          <a:xfrm>
            <a:off x="6092500" y="3172875"/>
            <a:ext cx="2336400" cy="467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0" name="Google Shape;210;p20"/>
          <p:cNvSpPr/>
          <p:nvPr/>
        </p:nvSpPr>
        <p:spPr>
          <a:xfrm>
            <a:off x="8591875" y="3875775"/>
            <a:ext cx="738900" cy="738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0"/>
          <p:cNvSpPr/>
          <p:nvPr/>
        </p:nvSpPr>
        <p:spPr>
          <a:xfrm>
            <a:off x="8591875" y="3136875"/>
            <a:ext cx="738900" cy="738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0"/>
          <p:cNvSpPr/>
          <p:nvPr/>
        </p:nvSpPr>
        <p:spPr>
          <a:xfrm>
            <a:off x="8591875" y="2397975"/>
            <a:ext cx="738900" cy="738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0"/>
          <p:cNvSpPr/>
          <p:nvPr/>
        </p:nvSpPr>
        <p:spPr>
          <a:xfrm>
            <a:off x="7675" y="2860600"/>
            <a:ext cx="364800" cy="2283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3723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4"/>
          <p:cNvSpPr txBox="1">
            <a:spLocks noGrp="1"/>
          </p:cNvSpPr>
          <p:nvPr>
            <p:ph type="body" idx="1"/>
          </p:nvPr>
        </p:nvSpPr>
        <p:spPr>
          <a:xfrm>
            <a:off x="720000" y="1071575"/>
            <a:ext cx="7704000" cy="35370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610652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77"/>
        <p:cNvGrpSpPr/>
        <p:nvPr/>
      </p:nvGrpSpPr>
      <p:grpSpPr>
        <a:xfrm>
          <a:off x="0" y="0"/>
          <a:ext cx="0" cy="0"/>
          <a:chOff x="0" y="0"/>
          <a:chExt cx="0" cy="0"/>
        </a:xfrm>
      </p:grpSpPr>
      <p:sp>
        <p:nvSpPr>
          <p:cNvPr id="178" name="Google Shape;178;p19"/>
          <p:cNvSpPr txBox="1">
            <a:spLocks noGrp="1"/>
          </p:cNvSpPr>
          <p:nvPr>
            <p:ph type="subTitle" idx="1"/>
          </p:nvPr>
        </p:nvSpPr>
        <p:spPr>
          <a:xfrm>
            <a:off x="715100" y="2036113"/>
            <a:ext cx="21492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9" name="Google Shape;179;p19"/>
          <p:cNvSpPr txBox="1">
            <a:spLocks noGrp="1"/>
          </p:cNvSpPr>
          <p:nvPr>
            <p:ph type="subTitle" idx="2"/>
          </p:nvPr>
        </p:nvSpPr>
        <p:spPr>
          <a:xfrm>
            <a:off x="715100" y="2444713"/>
            <a:ext cx="21492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19"/>
          <p:cNvSpPr txBox="1">
            <a:spLocks noGrp="1"/>
          </p:cNvSpPr>
          <p:nvPr>
            <p:ph type="subTitle" idx="3"/>
          </p:nvPr>
        </p:nvSpPr>
        <p:spPr>
          <a:xfrm>
            <a:off x="2864302" y="2444713"/>
            <a:ext cx="21492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19"/>
          <p:cNvSpPr txBox="1">
            <a:spLocks noGrp="1"/>
          </p:cNvSpPr>
          <p:nvPr>
            <p:ph type="subTitle" idx="4"/>
          </p:nvPr>
        </p:nvSpPr>
        <p:spPr>
          <a:xfrm>
            <a:off x="715100" y="4035800"/>
            <a:ext cx="21492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19"/>
          <p:cNvSpPr txBox="1">
            <a:spLocks noGrp="1"/>
          </p:cNvSpPr>
          <p:nvPr>
            <p:ph type="subTitle" idx="5"/>
          </p:nvPr>
        </p:nvSpPr>
        <p:spPr>
          <a:xfrm>
            <a:off x="2864300" y="4035800"/>
            <a:ext cx="21492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3" name="Google Shape;183;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4" name="Google Shape;184;p19"/>
          <p:cNvSpPr txBox="1">
            <a:spLocks noGrp="1"/>
          </p:cNvSpPr>
          <p:nvPr>
            <p:ph type="subTitle" idx="6"/>
          </p:nvPr>
        </p:nvSpPr>
        <p:spPr>
          <a:xfrm>
            <a:off x="715100" y="3627200"/>
            <a:ext cx="21492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5" name="Google Shape;185;p19"/>
          <p:cNvSpPr txBox="1">
            <a:spLocks noGrp="1"/>
          </p:cNvSpPr>
          <p:nvPr>
            <p:ph type="subTitle" idx="7"/>
          </p:nvPr>
        </p:nvSpPr>
        <p:spPr>
          <a:xfrm>
            <a:off x="2864300" y="2036113"/>
            <a:ext cx="21492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6" name="Google Shape;186;p19"/>
          <p:cNvSpPr txBox="1">
            <a:spLocks noGrp="1"/>
          </p:cNvSpPr>
          <p:nvPr>
            <p:ph type="subTitle" idx="8"/>
          </p:nvPr>
        </p:nvSpPr>
        <p:spPr>
          <a:xfrm>
            <a:off x="2864300" y="3627200"/>
            <a:ext cx="21492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87" name="Google Shape;187;p19"/>
          <p:cNvSpPr txBox="1">
            <a:spLocks noGrp="1"/>
          </p:cNvSpPr>
          <p:nvPr>
            <p:ph type="subTitle" idx="9"/>
          </p:nvPr>
        </p:nvSpPr>
        <p:spPr>
          <a:xfrm>
            <a:off x="5205550" y="1415925"/>
            <a:ext cx="3218100" cy="9789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19"/>
          <p:cNvSpPr>
            <a:spLocks noGrp="1"/>
          </p:cNvSpPr>
          <p:nvPr>
            <p:ph type="pic" idx="13"/>
          </p:nvPr>
        </p:nvSpPr>
        <p:spPr>
          <a:xfrm>
            <a:off x="5210800" y="2273575"/>
            <a:ext cx="3218100" cy="2334900"/>
          </a:xfrm>
          <a:prstGeom prst="rect">
            <a:avLst/>
          </a:prstGeom>
          <a:noFill/>
          <a:ln>
            <a:noFill/>
          </a:ln>
        </p:spPr>
      </p:sp>
      <p:sp>
        <p:nvSpPr>
          <p:cNvPr id="189" name="Google Shape;189;p19"/>
          <p:cNvSpPr/>
          <p:nvPr/>
        </p:nvSpPr>
        <p:spPr>
          <a:xfrm>
            <a:off x="292700" y="227357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9"/>
          <p:cNvSpPr/>
          <p:nvPr/>
        </p:nvSpPr>
        <p:spPr>
          <a:xfrm>
            <a:off x="292700" y="263418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9"/>
          <p:cNvSpPr/>
          <p:nvPr/>
        </p:nvSpPr>
        <p:spPr>
          <a:xfrm>
            <a:off x="292700" y="299478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9"/>
          <p:cNvSpPr/>
          <p:nvPr/>
        </p:nvSpPr>
        <p:spPr>
          <a:xfrm>
            <a:off x="292700" y="335539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9"/>
          <p:cNvSpPr/>
          <p:nvPr/>
        </p:nvSpPr>
        <p:spPr>
          <a:xfrm>
            <a:off x="292700" y="371599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9"/>
          <p:cNvSpPr/>
          <p:nvPr/>
        </p:nvSpPr>
        <p:spPr>
          <a:xfrm>
            <a:off x="292700" y="407660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9"/>
          <p:cNvSpPr/>
          <p:nvPr/>
        </p:nvSpPr>
        <p:spPr>
          <a:xfrm>
            <a:off x="8428900" y="288525"/>
            <a:ext cx="1127400" cy="1127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8726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8"/>
        <p:cNvGrpSpPr/>
        <p:nvPr/>
      </p:nvGrpSpPr>
      <p:grpSpPr>
        <a:xfrm>
          <a:off x="0" y="0"/>
          <a:ext cx="0" cy="0"/>
          <a:chOff x="0" y="0"/>
          <a:chExt cx="0" cy="0"/>
        </a:xfrm>
      </p:grpSpPr>
      <p:sp>
        <p:nvSpPr>
          <p:cNvPr id="139" name="Google Shape;139;p17"/>
          <p:cNvSpPr txBox="1">
            <a:spLocks noGrp="1"/>
          </p:cNvSpPr>
          <p:nvPr>
            <p:ph type="subTitle" idx="1"/>
          </p:nvPr>
        </p:nvSpPr>
        <p:spPr>
          <a:xfrm>
            <a:off x="720000" y="2884600"/>
            <a:ext cx="23364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0" name="Google Shape;140;p17"/>
          <p:cNvSpPr txBox="1">
            <a:spLocks noGrp="1"/>
          </p:cNvSpPr>
          <p:nvPr>
            <p:ph type="subTitle" idx="2"/>
          </p:nvPr>
        </p:nvSpPr>
        <p:spPr>
          <a:xfrm>
            <a:off x="720000" y="3369284"/>
            <a:ext cx="2336400" cy="8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17"/>
          <p:cNvSpPr txBox="1">
            <a:spLocks noGrp="1"/>
          </p:cNvSpPr>
          <p:nvPr>
            <p:ph type="subTitle" idx="3"/>
          </p:nvPr>
        </p:nvSpPr>
        <p:spPr>
          <a:xfrm>
            <a:off x="3403800" y="3369284"/>
            <a:ext cx="2336400" cy="8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2" name="Google Shape;142;p17"/>
          <p:cNvSpPr txBox="1">
            <a:spLocks noGrp="1"/>
          </p:cNvSpPr>
          <p:nvPr>
            <p:ph type="subTitle" idx="4"/>
          </p:nvPr>
        </p:nvSpPr>
        <p:spPr>
          <a:xfrm>
            <a:off x="6087350" y="3369305"/>
            <a:ext cx="2336400" cy="8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4" name="Google Shape;144;p17"/>
          <p:cNvSpPr txBox="1">
            <a:spLocks noGrp="1"/>
          </p:cNvSpPr>
          <p:nvPr>
            <p:ph type="subTitle" idx="5"/>
          </p:nvPr>
        </p:nvSpPr>
        <p:spPr>
          <a:xfrm>
            <a:off x="3403800" y="2884600"/>
            <a:ext cx="23364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5" name="Google Shape;145;p17"/>
          <p:cNvSpPr txBox="1">
            <a:spLocks noGrp="1"/>
          </p:cNvSpPr>
          <p:nvPr>
            <p:ph type="subTitle" idx="6"/>
          </p:nvPr>
        </p:nvSpPr>
        <p:spPr>
          <a:xfrm>
            <a:off x="6087350" y="2884600"/>
            <a:ext cx="23364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b="1">
                <a:solidFill>
                  <a:schemeClr val="dk1"/>
                </a:solidFill>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6" name="Google Shape;146;p17"/>
          <p:cNvSpPr txBox="1">
            <a:spLocks noGrp="1"/>
          </p:cNvSpPr>
          <p:nvPr>
            <p:ph type="subTitle" idx="7"/>
          </p:nvPr>
        </p:nvSpPr>
        <p:spPr>
          <a:xfrm>
            <a:off x="1741350" y="1271325"/>
            <a:ext cx="56613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2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17"/>
          <p:cNvSpPr/>
          <p:nvPr/>
        </p:nvSpPr>
        <p:spPr>
          <a:xfrm>
            <a:off x="8423750" y="0"/>
            <a:ext cx="373200" cy="2208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7"/>
          <p:cNvSpPr/>
          <p:nvPr/>
        </p:nvSpPr>
        <p:spPr>
          <a:xfrm>
            <a:off x="8770900" y="375502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7"/>
          <p:cNvSpPr/>
          <p:nvPr/>
        </p:nvSpPr>
        <p:spPr>
          <a:xfrm>
            <a:off x="8770900" y="411563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8770900" y="447623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7"/>
          <p:cNvSpPr/>
          <p:nvPr/>
        </p:nvSpPr>
        <p:spPr>
          <a:xfrm>
            <a:off x="-382025" y="2783313"/>
            <a:ext cx="971700" cy="971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a:off x="720000" y="4603050"/>
            <a:ext cx="2189700" cy="540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6544500" y="4603038"/>
            <a:ext cx="971700" cy="971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5904875" y="4603038"/>
            <a:ext cx="971700" cy="971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a:off x="-139775" y="2047388"/>
            <a:ext cx="971700" cy="971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941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 name="Google Shape;47;p6"/>
          <p:cNvSpPr/>
          <p:nvPr/>
        </p:nvSpPr>
        <p:spPr>
          <a:xfrm>
            <a:off x="8753375" y="186707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p:nvPr/>
        </p:nvSpPr>
        <p:spPr>
          <a:xfrm>
            <a:off x="8753375" y="222768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6"/>
          <p:cNvSpPr/>
          <p:nvPr/>
        </p:nvSpPr>
        <p:spPr>
          <a:xfrm>
            <a:off x="8753375" y="258828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8753375" y="294889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p:nvPr/>
        </p:nvSpPr>
        <p:spPr>
          <a:xfrm>
            <a:off x="8753375" y="330949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p:nvPr/>
        </p:nvSpPr>
        <p:spPr>
          <a:xfrm>
            <a:off x="8753375" y="367010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8428900" y="-16275"/>
            <a:ext cx="715200" cy="540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p:nvPr/>
        </p:nvSpPr>
        <p:spPr>
          <a:xfrm>
            <a:off x="1089975" y="-283875"/>
            <a:ext cx="808200" cy="808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a:off x="536100" y="-283875"/>
            <a:ext cx="808200" cy="8082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0" y="3335825"/>
            <a:ext cx="435600" cy="180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88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56"/>
        <p:cNvGrpSpPr/>
        <p:nvPr/>
      </p:nvGrpSpPr>
      <p:grpSpPr>
        <a:xfrm>
          <a:off x="0" y="0"/>
          <a:ext cx="0" cy="0"/>
          <a:chOff x="0" y="0"/>
          <a:chExt cx="0" cy="0"/>
        </a:xfrm>
      </p:grpSpPr>
      <p:sp>
        <p:nvSpPr>
          <p:cNvPr id="157" name="Google Shape;157;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8" name="Google Shape;158;p18"/>
          <p:cNvSpPr txBox="1">
            <a:spLocks noGrp="1"/>
          </p:cNvSpPr>
          <p:nvPr>
            <p:ph type="title" idx="2"/>
          </p:nvPr>
        </p:nvSpPr>
        <p:spPr>
          <a:xfrm>
            <a:off x="720000" y="3582000"/>
            <a:ext cx="2094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9" name="Google Shape;159;p18"/>
          <p:cNvSpPr txBox="1">
            <a:spLocks noGrp="1"/>
          </p:cNvSpPr>
          <p:nvPr>
            <p:ph type="subTitle" idx="1"/>
          </p:nvPr>
        </p:nvSpPr>
        <p:spPr>
          <a:xfrm>
            <a:off x="720000" y="4033500"/>
            <a:ext cx="20940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0" name="Google Shape;160;p18"/>
          <p:cNvSpPr txBox="1">
            <a:spLocks noGrp="1"/>
          </p:cNvSpPr>
          <p:nvPr>
            <p:ph type="title" idx="3"/>
          </p:nvPr>
        </p:nvSpPr>
        <p:spPr>
          <a:xfrm>
            <a:off x="3525000" y="3582000"/>
            <a:ext cx="2094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1" name="Google Shape;161;p18"/>
          <p:cNvSpPr txBox="1">
            <a:spLocks noGrp="1"/>
          </p:cNvSpPr>
          <p:nvPr>
            <p:ph type="subTitle" idx="4"/>
          </p:nvPr>
        </p:nvSpPr>
        <p:spPr>
          <a:xfrm>
            <a:off x="3525000" y="4033500"/>
            <a:ext cx="20940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2" name="Google Shape;162;p18"/>
          <p:cNvSpPr txBox="1">
            <a:spLocks noGrp="1"/>
          </p:cNvSpPr>
          <p:nvPr>
            <p:ph type="title" idx="5"/>
          </p:nvPr>
        </p:nvSpPr>
        <p:spPr>
          <a:xfrm>
            <a:off x="6330000" y="3582000"/>
            <a:ext cx="20940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63" name="Google Shape;163;p18"/>
          <p:cNvSpPr txBox="1">
            <a:spLocks noGrp="1"/>
          </p:cNvSpPr>
          <p:nvPr>
            <p:ph type="subTitle" idx="6"/>
          </p:nvPr>
        </p:nvSpPr>
        <p:spPr>
          <a:xfrm>
            <a:off x="6330000" y="4033504"/>
            <a:ext cx="20901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64" name="Google Shape;164;p18"/>
          <p:cNvSpPr txBox="1">
            <a:spLocks noGrp="1"/>
          </p:cNvSpPr>
          <p:nvPr>
            <p:ph type="title" idx="7" hasCustomPrompt="1"/>
          </p:nvPr>
        </p:nvSpPr>
        <p:spPr>
          <a:xfrm rot="2807">
            <a:off x="7007700" y="3064800"/>
            <a:ext cx="734700" cy="593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65" name="Google Shape;165;p18"/>
          <p:cNvSpPr txBox="1">
            <a:spLocks noGrp="1"/>
          </p:cNvSpPr>
          <p:nvPr>
            <p:ph type="title" idx="8" hasCustomPrompt="1"/>
          </p:nvPr>
        </p:nvSpPr>
        <p:spPr>
          <a:xfrm rot="1404">
            <a:off x="4204651" y="3064650"/>
            <a:ext cx="7347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66" name="Google Shape;166;p18"/>
          <p:cNvSpPr txBox="1">
            <a:spLocks noGrp="1"/>
          </p:cNvSpPr>
          <p:nvPr>
            <p:ph type="title" idx="9" hasCustomPrompt="1"/>
          </p:nvPr>
        </p:nvSpPr>
        <p:spPr>
          <a:xfrm rot="1404">
            <a:off x="1399650" y="3064650"/>
            <a:ext cx="734700" cy="593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67" name="Google Shape;167;p18"/>
          <p:cNvSpPr>
            <a:spLocks noGrp="1"/>
          </p:cNvSpPr>
          <p:nvPr>
            <p:ph type="pic" idx="13"/>
          </p:nvPr>
        </p:nvSpPr>
        <p:spPr>
          <a:xfrm>
            <a:off x="892500" y="1181550"/>
            <a:ext cx="1749000" cy="1749000"/>
          </a:xfrm>
          <a:prstGeom prst="rect">
            <a:avLst/>
          </a:prstGeom>
          <a:noFill/>
          <a:ln>
            <a:noFill/>
          </a:ln>
        </p:spPr>
      </p:sp>
      <p:sp>
        <p:nvSpPr>
          <p:cNvPr id="168" name="Google Shape;168;p18"/>
          <p:cNvSpPr>
            <a:spLocks noGrp="1"/>
          </p:cNvSpPr>
          <p:nvPr>
            <p:ph type="pic" idx="14"/>
          </p:nvPr>
        </p:nvSpPr>
        <p:spPr>
          <a:xfrm>
            <a:off x="3615600" y="1166613"/>
            <a:ext cx="1749000" cy="1749000"/>
          </a:xfrm>
          <a:prstGeom prst="rect">
            <a:avLst/>
          </a:prstGeom>
          <a:noFill/>
          <a:ln>
            <a:noFill/>
          </a:ln>
        </p:spPr>
      </p:sp>
      <p:sp>
        <p:nvSpPr>
          <p:cNvPr id="169" name="Google Shape;169;p18"/>
          <p:cNvSpPr>
            <a:spLocks noGrp="1"/>
          </p:cNvSpPr>
          <p:nvPr>
            <p:ph type="pic" idx="15"/>
          </p:nvPr>
        </p:nvSpPr>
        <p:spPr>
          <a:xfrm>
            <a:off x="6502500" y="1172175"/>
            <a:ext cx="1749000" cy="1758300"/>
          </a:xfrm>
          <a:prstGeom prst="rect">
            <a:avLst/>
          </a:prstGeom>
          <a:noFill/>
          <a:ln>
            <a:noFill/>
          </a:ln>
        </p:spPr>
      </p:sp>
      <p:sp>
        <p:nvSpPr>
          <p:cNvPr id="170" name="Google Shape;170;p18"/>
          <p:cNvSpPr/>
          <p:nvPr/>
        </p:nvSpPr>
        <p:spPr>
          <a:xfrm>
            <a:off x="8693625" y="2915600"/>
            <a:ext cx="885300" cy="885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8"/>
          <p:cNvSpPr/>
          <p:nvPr/>
        </p:nvSpPr>
        <p:spPr>
          <a:xfrm>
            <a:off x="8693625" y="3291625"/>
            <a:ext cx="885300" cy="885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8"/>
          <p:cNvSpPr/>
          <p:nvPr/>
        </p:nvSpPr>
        <p:spPr>
          <a:xfrm>
            <a:off x="8693625" y="3719100"/>
            <a:ext cx="885300" cy="885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8"/>
          <p:cNvSpPr/>
          <p:nvPr/>
        </p:nvSpPr>
        <p:spPr>
          <a:xfrm>
            <a:off x="-14625" y="2814025"/>
            <a:ext cx="387300" cy="232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a:off x="0" y="-14125"/>
            <a:ext cx="715200" cy="1633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73800" y="154475"/>
            <a:ext cx="567600" cy="1296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a:off x="8771400" y="0"/>
            <a:ext cx="372600" cy="2012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7378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4523314" y="1049350"/>
            <a:ext cx="3199200" cy="5931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 name="Google Shape;59;p7"/>
          <p:cNvSpPr txBox="1">
            <a:spLocks noGrp="1"/>
          </p:cNvSpPr>
          <p:nvPr>
            <p:ph type="subTitle" idx="1"/>
          </p:nvPr>
        </p:nvSpPr>
        <p:spPr>
          <a:xfrm rot="-268">
            <a:off x="4523311" y="3537949"/>
            <a:ext cx="3852000" cy="1070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0" name="Google Shape;60;p7"/>
          <p:cNvSpPr>
            <a:spLocks noGrp="1"/>
          </p:cNvSpPr>
          <p:nvPr>
            <p:ph type="pic" idx="2"/>
          </p:nvPr>
        </p:nvSpPr>
        <p:spPr>
          <a:xfrm>
            <a:off x="768689" y="652250"/>
            <a:ext cx="3477900" cy="3848400"/>
          </a:xfrm>
          <a:prstGeom prst="rect">
            <a:avLst/>
          </a:prstGeom>
          <a:noFill/>
          <a:ln>
            <a:noFill/>
          </a:ln>
        </p:spPr>
      </p:sp>
      <p:sp>
        <p:nvSpPr>
          <p:cNvPr id="61" name="Google Shape;61;p7"/>
          <p:cNvSpPr/>
          <p:nvPr/>
        </p:nvSpPr>
        <p:spPr>
          <a:xfrm flipH="1">
            <a:off x="8712900" y="0"/>
            <a:ext cx="431100" cy="159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flipH="1">
            <a:off x="313463" y="53500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flipH="1">
            <a:off x="313463" y="89560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flipH="1">
            <a:off x="313463" y="125621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313463" y="161681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7"/>
          <p:cNvSpPr/>
          <p:nvPr/>
        </p:nvSpPr>
        <p:spPr>
          <a:xfrm flipH="1">
            <a:off x="313463" y="197742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p:nvPr/>
        </p:nvSpPr>
        <p:spPr>
          <a:xfrm flipH="1">
            <a:off x="324413" y="233802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7"/>
          <p:cNvSpPr/>
          <p:nvPr/>
        </p:nvSpPr>
        <p:spPr>
          <a:xfrm>
            <a:off x="8713000" y="4090925"/>
            <a:ext cx="738900" cy="738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7"/>
          <p:cNvSpPr/>
          <p:nvPr/>
        </p:nvSpPr>
        <p:spPr>
          <a:xfrm>
            <a:off x="8713000" y="3352025"/>
            <a:ext cx="738900" cy="738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a:off x="8713000" y="2613125"/>
            <a:ext cx="738900" cy="738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flipH="1">
            <a:off x="304313" y="4789425"/>
            <a:ext cx="1285800" cy="354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4944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75955E-D0ED-6575-015A-7F19430686AC}"/>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235CCD7-D3AC-B835-A443-65B3B6EF5195}"/>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3EB0291-9967-5310-3ECD-23C2BA71F09B}"/>
              </a:ext>
            </a:extLst>
          </p:cNvPr>
          <p:cNvSpPr>
            <a:spLocks noGrp="1"/>
          </p:cNvSpPr>
          <p:nvPr>
            <p:ph type="dt" sz="half" idx="10"/>
          </p:nvPr>
        </p:nvSpPr>
        <p:spPr/>
        <p:txBody>
          <a:bodyPr/>
          <a:lstStyle/>
          <a:p>
            <a:fld id="{F00819D6-BFBC-4178-B7D4-89C1E335CCB4}" type="datetimeFigureOut">
              <a:rPr lang="tr-TR" smtClean="0"/>
              <a:t>24.04.2025</a:t>
            </a:fld>
            <a:endParaRPr lang="tr-TR"/>
          </a:p>
        </p:txBody>
      </p:sp>
      <p:sp>
        <p:nvSpPr>
          <p:cNvPr id="5" name="Alt Bilgi Yer Tutucusu 4">
            <a:extLst>
              <a:ext uri="{FF2B5EF4-FFF2-40B4-BE49-F238E27FC236}">
                <a16:creationId xmlns:a16="http://schemas.microsoft.com/office/drawing/2014/main" id="{FE7F3AE7-DD65-E1CD-F743-6C1C65F7797C}"/>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4F2DF1A-1A2F-3988-81ED-B04579C49F62}"/>
              </a:ext>
            </a:extLst>
          </p:cNvPr>
          <p:cNvSpPr>
            <a:spLocks noGrp="1"/>
          </p:cNvSpPr>
          <p:nvPr>
            <p:ph type="sldNum" sz="quarter" idx="12"/>
          </p:nvPr>
        </p:nvSpPr>
        <p:spPr/>
        <p:txBody>
          <a:bodyPr/>
          <a:lstStyle/>
          <a:p>
            <a:fld id="{15F16AE2-3F46-47E2-9C57-6723C97D84C4}" type="slidenum">
              <a:rPr lang="tr-TR" smtClean="0"/>
              <a:t>‹#›</a:t>
            </a:fld>
            <a:endParaRPr lang="tr-TR"/>
          </a:p>
        </p:txBody>
      </p:sp>
    </p:spTree>
    <p:extLst>
      <p:ext uri="{BB962C8B-B14F-4D97-AF65-F5344CB8AC3E}">
        <p14:creationId xmlns:p14="http://schemas.microsoft.com/office/powerpoint/2010/main" val="2923032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4" name="Google Shape;84;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7"/>
        <p:cNvGrpSpPr/>
        <p:nvPr/>
      </p:nvGrpSpPr>
      <p:grpSpPr>
        <a:xfrm>
          <a:off x="0" y="0"/>
          <a:ext cx="0" cy="0"/>
          <a:chOff x="0" y="0"/>
          <a:chExt cx="0" cy="0"/>
        </a:xfrm>
      </p:grpSpPr>
      <p:sp>
        <p:nvSpPr>
          <p:cNvPr id="88" name="Google Shape;8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9" name="Google Shape;8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4"/>
        <p:cNvGrpSpPr/>
        <p:nvPr/>
      </p:nvGrpSpPr>
      <p:grpSpPr>
        <a:xfrm>
          <a:off x="0" y="0"/>
          <a:ext cx="0" cy="0"/>
          <a:chOff x="0" y="0"/>
          <a:chExt cx="0" cy="0"/>
        </a:xfrm>
      </p:grpSpPr>
      <p:sp>
        <p:nvSpPr>
          <p:cNvPr id="115" name="Google Shape;115;p14"/>
          <p:cNvSpPr txBox="1">
            <a:spLocks noGrp="1"/>
          </p:cNvSpPr>
          <p:nvPr>
            <p:ph type="title"/>
          </p:nvPr>
        </p:nvSpPr>
        <p:spPr>
          <a:xfrm>
            <a:off x="2290025" y="3392700"/>
            <a:ext cx="45639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16" name="Google Shape;116;p14"/>
          <p:cNvSpPr txBox="1">
            <a:spLocks noGrp="1"/>
          </p:cNvSpPr>
          <p:nvPr>
            <p:ph type="subTitle" idx="1"/>
          </p:nvPr>
        </p:nvSpPr>
        <p:spPr>
          <a:xfrm>
            <a:off x="1458125" y="118810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CUSTOM_2">
    <p:spTree>
      <p:nvGrpSpPr>
        <p:cNvPr id="1" name="Shape 271"/>
        <p:cNvGrpSpPr/>
        <p:nvPr/>
      </p:nvGrpSpPr>
      <p:grpSpPr>
        <a:xfrm>
          <a:off x="0" y="0"/>
          <a:ext cx="0" cy="0"/>
          <a:chOff x="0" y="0"/>
          <a:chExt cx="0" cy="0"/>
        </a:xfrm>
      </p:grpSpPr>
      <p:sp>
        <p:nvSpPr>
          <p:cNvPr id="272" name="Google Shape;272;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3" name="Google Shape;273;p25"/>
          <p:cNvSpPr/>
          <p:nvPr/>
        </p:nvSpPr>
        <p:spPr>
          <a:xfrm>
            <a:off x="292700" y="122065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5"/>
          <p:cNvSpPr/>
          <p:nvPr/>
        </p:nvSpPr>
        <p:spPr>
          <a:xfrm>
            <a:off x="292700" y="158125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5"/>
          <p:cNvSpPr/>
          <p:nvPr/>
        </p:nvSpPr>
        <p:spPr>
          <a:xfrm>
            <a:off x="292700" y="194186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5"/>
          <p:cNvSpPr/>
          <p:nvPr/>
        </p:nvSpPr>
        <p:spPr>
          <a:xfrm>
            <a:off x="292700" y="230246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5"/>
          <p:cNvSpPr/>
          <p:nvPr/>
        </p:nvSpPr>
        <p:spPr>
          <a:xfrm>
            <a:off x="292700" y="266307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5"/>
          <p:cNvSpPr/>
          <p:nvPr/>
        </p:nvSpPr>
        <p:spPr>
          <a:xfrm>
            <a:off x="292700" y="302367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5"/>
          <p:cNvSpPr/>
          <p:nvPr/>
        </p:nvSpPr>
        <p:spPr>
          <a:xfrm>
            <a:off x="0" y="4826700"/>
            <a:ext cx="2515800" cy="316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5"/>
          <p:cNvSpPr/>
          <p:nvPr/>
        </p:nvSpPr>
        <p:spPr>
          <a:xfrm>
            <a:off x="8525900" y="2562425"/>
            <a:ext cx="618300" cy="258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5"/>
          <p:cNvSpPr/>
          <p:nvPr/>
        </p:nvSpPr>
        <p:spPr>
          <a:xfrm>
            <a:off x="8634425" y="2571300"/>
            <a:ext cx="509700" cy="258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5"/>
          <p:cNvSpPr/>
          <p:nvPr/>
        </p:nvSpPr>
        <p:spPr>
          <a:xfrm>
            <a:off x="8908225" y="2571300"/>
            <a:ext cx="235800" cy="2581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04"/>
        <p:cNvGrpSpPr/>
        <p:nvPr/>
      </p:nvGrpSpPr>
      <p:grpSpPr>
        <a:xfrm>
          <a:off x="0" y="0"/>
          <a:ext cx="0" cy="0"/>
          <a:chOff x="0" y="0"/>
          <a:chExt cx="0" cy="0"/>
        </a:xfrm>
      </p:grpSpPr>
      <p:sp>
        <p:nvSpPr>
          <p:cNvPr id="305" name="Google Shape;305;p28"/>
          <p:cNvSpPr/>
          <p:nvPr/>
        </p:nvSpPr>
        <p:spPr>
          <a:xfrm flipH="1">
            <a:off x="7978200" y="4261200"/>
            <a:ext cx="1165800" cy="887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8"/>
          <p:cNvSpPr/>
          <p:nvPr/>
        </p:nvSpPr>
        <p:spPr>
          <a:xfrm flipH="1">
            <a:off x="8279276" y="4423195"/>
            <a:ext cx="563400" cy="5634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8"/>
          <p:cNvSpPr/>
          <p:nvPr/>
        </p:nvSpPr>
        <p:spPr>
          <a:xfrm flipH="1">
            <a:off x="301675" y="197232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8"/>
          <p:cNvSpPr/>
          <p:nvPr/>
        </p:nvSpPr>
        <p:spPr>
          <a:xfrm flipH="1">
            <a:off x="301675" y="233292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8"/>
          <p:cNvSpPr/>
          <p:nvPr/>
        </p:nvSpPr>
        <p:spPr>
          <a:xfrm flipH="1">
            <a:off x="287225" y="4796250"/>
            <a:ext cx="1285800" cy="354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8"/>
          <p:cNvSpPr/>
          <p:nvPr/>
        </p:nvSpPr>
        <p:spPr>
          <a:xfrm>
            <a:off x="6611875" y="0"/>
            <a:ext cx="2306100" cy="887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8"/>
          <p:cNvSpPr/>
          <p:nvPr/>
        </p:nvSpPr>
        <p:spPr>
          <a:xfrm>
            <a:off x="7012675" y="101100"/>
            <a:ext cx="1830000" cy="68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8"/>
          <p:cNvSpPr/>
          <p:nvPr/>
        </p:nvSpPr>
        <p:spPr>
          <a:xfrm>
            <a:off x="298175" y="266307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8"/>
          <p:cNvSpPr/>
          <p:nvPr/>
        </p:nvSpPr>
        <p:spPr>
          <a:xfrm>
            <a:off x="287225" y="302367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8"/>
          <p:cNvSpPr/>
          <p:nvPr/>
        </p:nvSpPr>
        <p:spPr>
          <a:xfrm flipH="1">
            <a:off x="8739000" y="-5100"/>
            <a:ext cx="405000" cy="1596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8"/>
          <p:cNvSpPr/>
          <p:nvPr/>
        </p:nvSpPr>
        <p:spPr>
          <a:xfrm>
            <a:off x="1163650" y="4099200"/>
            <a:ext cx="887400" cy="8874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1"/>
        </a:solidFill>
        <a:effectLst/>
      </p:bgPr>
    </p:bg>
    <p:spTree>
      <p:nvGrpSpPr>
        <p:cNvPr id="1" name="Shape 316"/>
        <p:cNvGrpSpPr/>
        <p:nvPr/>
      </p:nvGrpSpPr>
      <p:grpSpPr>
        <a:xfrm>
          <a:off x="0" y="0"/>
          <a:ext cx="0" cy="0"/>
          <a:chOff x="0" y="0"/>
          <a:chExt cx="0" cy="0"/>
        </a:xfrm>
      </p:grpSpPr>
      <p:sp>
        <p:nvSpPr>
          <p:cNvPr id="317" name="Google Shape;317;p29"/>
          <p:cNvSpPr/>
          <p:nvPr/>
        </p:nvSpPr>
        <p:spPr>
          <a:xfrm flipH="1">
            <a:off x="7373625" y="357975"/>
            <a:ext cx="1341900" cy="134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9"/>
          <p:cNvSpPr/>
          <p:nvPr/>
        </p:nvSpPr>
        <p:spPr>
          <a:xfrm flipH="1">
            <a:off x="6516575" y="2842450"/>
            <a:ext cx="1500300" cy="1127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9"/>
          <p:cNvSpPr/>
          <p:nvPr/>
        </p:nvSpPr>
        <p:spPr>
          <a:xfrm flipH="1">
            <a:off x="125" y="4081225"/>
            <a:ext cx="3318600" cy="1062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9"/>
          <p:cNvSpPr/>
          <p:nvPr/>
        </p:nvSpPr>
        <p:spPr>
          <a:xfrm flipH="1">
            <a:off x="0" y="4304850"/>
            <a:ext cx="2947800" cy="8385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9"/>
          <p:cNvSpPr/>
          <p:nvPr/>
        </p:nvSpPr>
        <p:spPr>
          <a:xfrm flipH="1">
            <a:off x="8715525" y="375500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9"/>
          <p:cNvSpPr/>
          <p:nvPr/>
        </p:nvSpPr>
        <p:spPr>
          <a:xfrm flipH="1">
            <a:off x="8715525" y="4115605"/>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9"/>
          <p:cNvSpPr/>
          <p:nvPr/>
        </p:nvSpPr>
        <p:spPr>
          <a:xfrm flipH="1">
            <a:off x="8715525" y="4476210"/>
            <a:ext cx="111900" cy="1119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9"/>
          <p:cNvSpPr/>
          <p:nvPr/>
        </p:nvSpPr>
        <p:spPr>
          <a:xfrm flipH="1">
            <a:off x="188275" y="-25"/>
            <a:ext cx="450300" cy="1316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9"/>
          <p:cNvSpPr/>
          <p:nvPr/>
        </p:nvSpPr>
        <p:spPr>
          <a:xfrm flipH="1">
            <a:off x="4075175" y="-25"/>
            <a:ext cx="2441400" cy="358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291"/>
        <p:cNvGrpSpPr/>
        <p:nvPr/>
      </p:nvGrpSpPr>
      <p:grpSpPr>
        <a:xfrm>
          <a:off x="0" y="0"/>
          <a:ext cx="0" cy="0"/>
          <a:chOff x="0" y="0"/>
          <a:chExt cx="0" cy="0"/>
        </a:xfrm>
      </p:grpSpPr>
      <p:sp>
        <p:nvSpPr>
          <p:cNvPr id="292" name="Google Shape;292;p27"/>
          <p:cNvSpPr txBox="1">
            <a:spLocks noGrp="1"/>
          </p:cNvSpPr>
          <p:nvPr>
            <p:ph type="ctrTitle"/>
          </p:nvPr>
        </p:nvSpPr>
        <p:spPr>
          <a:xfrm>
            <a:off x="2429950" y="535000"/>
            <a:ext cx="4284000" cy="1132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7200">
                <a:solidFill>
                  <a:schemeClr val="lt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93" name="Google Shape;293;p27"/>
          <p:cNvSpPr txBox="1">
            <a:spLocks noGrp="1"/>
          </p:cNvSpPr>
          <p:nvPr>
            <p:ph type="subTitle" idx="1"/>
          </p:nvPr>
        </p:nvSpPr>
        <p:spPr>
          <a:xfrm>
            <a:off x="2425075" y="1667500"/>
            <a:ext cx="4293900" cy="122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94" name="Google Shape;294;p27"/>
          <p:cNvSpPr txBox="1"/>
          <p:nvPr/>
        </p:nvSpPr>
        <p:spPr>
          <a:xfrm>
            <a:off x="2107300" y="4025300"/>
            <a:ext cx="4929300" cy="5832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lt1"/>
                </a:solidFill>
                <a:latin typeface="Manrope"/>
                <a:ea typeface="Manrope"/>
                <a:cs typeface="Manrope"/>
                <a:sym typeface="Manrope"/>
              </a:rPr>
              <a:t>CREDITS:</a:t>
            </a:r>
            <a:r>
              <a:rPr lang="en" sz="1200">
                <a:solidFill>
                  <a:schemeClr val="lt1"/>
                </a:solidFill>
                <a:latin typeface="Manrope"/>
                <a:ea typeface="Manrope"/>
                <a:cs typeface="Manrope"/>
                <a:sym typeface="Manrope"/>
              </a:rPr>
              <a:t> This presentation template was created by </a:t>
            </a:r>
            <a:r>
              <a:rPr lang="en" sz="1200" b="1">
                <a:solidFill>
                  <a:schemeClr val="lt1"/>
                </a:solidFill>
                <a:uFill>
                  <a:noFill/>
                </a:uFill>
                <a:latin typeface="Manrope"/>
                <a:ea typeface="Manrope"/>
                <a:cs typeface="Manrope"/>
                <a:sym typeface="Manrope"/>
                <a:hlinkClick r:id="rId2">
                  <a:extLst>
                    <a:ext uri="{A12FA001-AC4F-418D-AE19-62706E023703}">
                      <ahyp:hlinkClr xmlns:ahyp="http://schemas.microsoft.com/office/drawing/2018/hyperlinkcolor" val="tx"/>
                    </a:ext>
                  </a:extLst>
                </a:hlinkClick>
              </a:rPr>
              <a:t>Slidesgo</a:t>
            </a:r>
            <a:r>
              <a:rPr lang="en" sz="1200" b="1">
                <a:solidFill>
                  <a:schemeClr val="lt1"/>
                </a:solidFill>
                <a:latin typeface="Manrope"/>
                <a:ea typeface="Manrope"/>
                <a:cs typeface="Manrope"/>
                <a:sym typeface="Manrope"/>
              </a:rPr>
              <a:t>,</a:t>
            </a:r>
            <a:r>
              <a:rPr lang="en" sz="1200">
                <a:solidFill>
                  <a:schemeClr val="lt1"/>
                </a:solidFill>
                <a:latin typeface="Manrope"/>
                <a:ea typeface="Manrope"/>
                <a:cs typeface="Manrope"/>
                <a:sym typeface="Manrope"/>
              </a:rPr>
              <a:t> including icons by </a:t>
            </a:r>
            <a:r>
              <a:rPr lang="en" sz="1200" b="1">
                <a:solidFill>
                  <a:schemeClr val="lt1"/>
                </a:solidFill>
                <a:uFill>
                  <a:noFill/>
                </a:uFill>
                <a:latin typeface="Manrope"/>
                <a:ea typeface="Manrope"/>
                <a:cs typeface="Manrope"/>
                <a:sym typeface="Manrope"/>
                <a:hlinkClick r:id="rId3">
                  <a:extLst>
                    <a:ext uri="{A12FA001-AC4F-418D-AE19-62706E023703}">
                      <ahyp:hlinkClr xmlns:ahyp="http://schemas.microsoft.com/office/drawing/2018/hyperlinkcolor" val="tx"/>
                    </a:ext>
                  </a:extLst>
                </a:hlinkClick>
              </a:rPr>
              <a:t>Flaticon</a:t>
            </a:r>
            <a:r>
              <a:rPr lang="en" sz="1200" b="1">
                <a:solidFill>
                  <a:schemeClr val="lt1"/>
                </a:solidFill>
                <a:latin typeface="Manrope"/>
                <a:ea typeface="Manrope"/>
                <a:cs typeface="Manrope"/>
                <a:sym typeface="Manrope"/>
              </a:rPr>
              <a:t>,</a:t>
            </a:r>
            <a:r>
              <a:rPr lang="en" sz="1200">
                <a:solidFill>
                  <a:schemeClr val="lt1"/>
                </a:solidFill>
                <a:latin typeface="Manrope"/>
                <a:ea typeface="Manrope"/>
                <a:cs typeface="Manrope"/>
                <a:sym typeface="Manrope"/>
              </a:rPr>
              <a:t> and infographics &amp; images by </a:t>
            </a:r>
            <a:r>
              <a:rPr lang="en" sz="1200" b="1">
                <a:solidFill>
                  <a:schemeClr val="lt1"/>
                </a:solidFill>
                <a:uFill>
                  <a:noFill/>
                </a:uFill>
                <a:latin typeface="Manrope"/>
                <a:ea typeface="Manrope"/>
                <a:cs typeface="Manrope"/>
                <a:sym typeface="Manrope"/>
                <a:hlinkClick r:id="rId4">
                  <a:extLst>
                    <a:ext uri="{A12FA001-AC4F-418D-AE19-62706E023703}">
                      <ahyp:hlinkClr xmlns:ahyp="http://schemas.microsoft.com/office/drawing/2018/hyperlinkcolor" val="tx"/>
                    </a:ext>
                  </a:extLst>
                </a:hlinkClick>
              </a:rPr>
              <a:t>Freepik</a:t>
            </a:r>
            <a:endParaRPr sz="1200" b="1">
              <a:solidFill>
                <a:schemeClr val="lt1"/>
              </a:solidFill>
              <a:latin typeface="Manrope"/>
              <a:ea typeface="Manrope"/>
              <a:cs typeface="Manrope"/>
              <a:sym typeface="Manrope"/>
            </a:endParaRPr>
          </a:p>
        </p:txBody>
      </p:sp>
      <p:sp>
        <p:nvSpPr>
          <p:cNvPr id="295" name="Google Shape;295;p27"/>
          <p:cNvSpPr/>
          <p:nvPr/>
        </p:nvSpPr>
        <p:spPr>
          <a:xfrm>
            <a:off x="0" y="0"/>
            <a:ext cx="1416300" cy="2348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7"/>
          <p:cNvSpPr/>
          <p:nvPr/>
        </p:nvSpPr>
        <p:spPr>
          <a:xfrm>
            <a:off x="279600" y="360688"/>
            <a:ext cx="857100" cy="857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7"/>
          <p:cNvSpPr/>
          <p:nvPr/>
        </p:nvSpPr>
        <p:spPr>
          <a:xfrm>
            <a:off x="279600" y="984713"/>
            <a:ext cx="857100" cy="8571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7"/>
          <p:cNvSpPr/>
          <p:nvPr/>
        </p:nvSpPr>
        <p:spPr>
          <a:xfrm>
            <a:off x="549775" y="4221100"/>
            <a:ext cx="1248600" cy="950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7"/>
          <p:cNvSpPr/>
          <p:nvPr/>
        </p:nvSpPr>
        <p:spPr>
          <a:xfrm>
            <a:off x="-195900" y="3158725"/>
            <a:ext cx="1332600" cy="1332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7"/>
          <p:cNvSpPr/>
          <p:nvPr/>
        </p:nvSpPr>
        <p:spPr>
          <a:xfrm>
            <a:off x="7668650" y="1966300"/>
            <a:ext cx="1313700" cy="1313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7"/>
          <p:cNvSpPr/>
          <p:nvPr/>
        </p:nvSpPr>
        <p:spPr>
          <a:xfrm>
            <a:off x="7715125" y="4118525"/>
            <a:ext cx="1416300" cy="1024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7"/>
          <p:cNvSpPr/>
          <p:nvPr/>
        </p:nvSpPr>
        <p:spPr>
          <a:xfrm>
            <a:off x="7491100" y="2986175"/>
            <a:ext cx="937800" cy="13326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7"/>
          <p:cNvSpPr/>
          <p:nvPr/>
        </p:nvSpPr>
        <p:spPr>
          <a:xfrm>
            <a:off x="7289700" y="535000"/>
            <a:ext cx="1854300" cy="531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88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Manrope"/>
              <a:buNone/>
              <a:defRPr sz="3000" b="1">
                <a:solidFill>
                  <a:schemeClr val="dk1"/>
                </a:solidFill>
                <a:latin typeface="Manrope"/>
                <a:ea typeface="Manrope"/>
                <a:cs typeface="Manrope"/>
                <a:sym typeface="Manrop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anrope"/>
              <a:buChar char="●"/>
              <a:defRPr>
                <a:solidFill>
                  <a:schemeClr val="dk1"/>
                </a:solidFill>
                <a:latin typeface="Manrope"/>
                <a:ea typeface="Manrope"/>
                <a:cs typeface="Manrope"/>
                <a:sym typeface="Manrope"/>
              </a:defRPr>
            </a:lvl1pPr>
            <a:lvl2pPr marL="914400" lvl="1"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2pPr>
            <a:lvl3pPr marL="1371600" lvl="2"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3pPr>
            <a:lvl4pPr marL="1828800" lvl="3"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4pPr>
            <a:lvl5pPr marL="2286000" lvl="4"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5pPr>
            <a:lvl6pPr marL="2743200" lvl="5"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6pPr>
            <a:lvl7pPr marL="3200400" lvl="6"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7pPr>
            <a:lvl8pPr marL="3657600" lvl="7" indent="-317500">
              <a:lnSpc>
                <a:spcPct val="100000"/>
              </a:lnSpc>
              <a:spcBef>
                <a:spcPts val="1600"/>
              </a:spcBef>
              <a:spcAft>
                <a:spcPts val="0"/>
              </a:spcAft>
              <a:buClr>
                <a:schemeClr val="dk1"/>
              </a:buClr>
              <a:buSzPts val="1400"/>
              <a:buFont typeface="Manrope"/>
              <a:buChar char="○"/>
              <a:defRPr>
                <a:solidFill>
                  <a:schemeClr val="dk1"/>
                </a:solidFill>
                <a:latin typeface="Manrope"/>
                <a:ea typeface="Manrope"/>
                <a:cs typeface="Manrope"/>
                <a:sym typeface="Manrope"/>
              </a:defRPr>
            </a:lvl8pPr>
            <a:lvl9pPr marL="4114800" lvl="8" indent="-317500">
              <a:lnSpc>
                <a:spcPct val="100000"/>
              </a:lnSpc>
              <a:spcBef>
                <a:spcPts val="1600"/>
              </a:spcBef>
              <a:spcAft>
                <a:spcPts val="1600"/>
              </a:spcAft>
              <a:buClr>
                <a:schemeClr val="dk1"/>
              </a:buClr>
              <a:buSzPts val="1400"/>
              <a:buFont typeface="Manrope"/>
              <a:buChar char="■"/>
              <a:defRPr>
                <a:solidFill>
                  <a:schemeClr val="dk1"/>
                </a:solidFill>
                <a:latin typeface="Manrope"/>
                <a:ea typeface="Manrope"/>
                <a:cs typeface="Manrope"/>
                <a:sym typeface="Manrope"/>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7" r:id="rId3"/>
    <p:sldLayoutId id="2147483658" r:id="rId4"/>
    <p:sldLayoutId id="2147483660" r:id="rId5"/>
    <p:sldLayoutId id="2147483671" r:id="rId6"/>
    <p:sldLayoutId id="2147483674" r:id="rId7"/>
    <p:sldLayoutId id="2147483675" r:id="rId8"/>
    <p:sldLayoutId id="2147483680" r:id="rId9"/>
    <p:sldLayoutId id="2147483681" r:id="rId10"/>
    <p:sldLayoutId id="2147483682" r:id="rId11"/>
    <p:sldLayoutId id="2147483683" r:id="rId12"/>
    <p:sldLayoutId id="2147483684" r:id="rId13"/>
    <p:sldLayoutId id="2147483685" r:id="rId14"/>
    <p:sldLayoutId id="2147483686" r:id="rId15"/>
    <p:sldLayoutId id="2147483689" r:id="rId16"/>
    <p:sldLayoutId id="214748369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png"/><Relationship Id="rId12"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g"/><Relationship Id="rId7" Type="http://schemas.openxmlformats.org/officeDocument/2006/relationships/image" Target="../media/image38.png"/><Relationship Id="rId12" Type="http://schemas.openxmlformats.org/officeDocument/2006/relationships/image" Target="../media/image43.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jp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e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57.png"/><Relationship Id="rId11" Type="http://schemas.openxmlformats.org/officeDocument/2006/relationships/image" Target="../media/image62.jpg"/><Relationship Id="rId5" Type="http://schemas.openxmlformats.org/officeDocument/2006/relationships/image" Target="../media/image5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65.pn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12" Type="http://schemas.openxmlformats.org/officeDocument/2006/relationships/image" Target="../media/image83.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7.jpg"/><Relationship Id="rId11" Type="http://schemas.openxmlformats.org/officeDocument/2006/relationships/image" Target="../media/image82.jp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jpg"/><Relationship Id="rId9" Type="http://schemas.openxmlformats.org/officeDocument/2006/relationships/image" Target="../media/image80.jpeg"/></Relationships>
</file>

<file path=ppt/slides/_rels/slide17.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84.jpg"/><Relationship Id="rId7" Type="http://schemas.openxmlformats.org/officeDocument/2006/relationships/image" Target="../media/image88.jpg"/><Relationship Id="rId12" Type="http://schemas.openxmlformats.org/officeDocument/2006/relationships/image" Target="../media/image93.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87.jpg"/><Relationship Id="rId11" Type="http://schemas.openxmlformats.org/officeDocument/2006/relationships/image" Target="../media/image92.jpg"/><Relationship Id="rId5" Type="http://schemas.openxmlformats.org/officeDocument/2006/relationships/image" Target="../media/image86.jpg"/><Relationship Id="rId10" Type="http://schemas.openxmlformats.org/officeDocument/2006/relationships/image" Target="../media/image91.png"/><Relationship Id="rId4" Type="http://schemas.openxmlformats.org/officeDocument/2006/relationships/image" Target="../media/image85.jpg"/><Relationship Id="rId9" Type="http://schemas.openxmlformats.org/officeDocument/2006/relationships/image" Target="../media/image90.jpg"/></Relationships>
</file>

<file path=ppt/slides/_rels/slide18.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4.jpg"/><Relationship Id="rId7" Type="http://schemas.openxmlformats.org/officeDocument/2006/relationships/image" Target="../media/image98.jpg"/><Relationship Id="rId12" Type="http://schemas.openxmlformats.org/officeDocument/2006/relationships/image" Target="../media/image103.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97.jpg"/><Relationship Id="rId11" Type="http://schemas.openxmlformats.org/officeDocument/2006/relationships/image" Target="../media/image102.jpg"/><Relationship Id="rId5" Type="http://schemas.openxmlformats.org/officeDocument/2006/relationships/image" Target="../media/image96.jpeg"/><Relationship Id="rId10" Type="http://schemas.openxmlformats.org/officeDocument/2006/relationships/image" Target="../media/image101.jpg"/><Relationship Id="rId4" Type="http://schemas.openxmlformats.org/officeDocument/2006/relationships/image" Target="../media/image95.jpg"/><Relationship Id="rId9" Type="http://schemas.openxmlformats.org/officeDocument/2006/relationships/image" Target="../media/image100.jpg"/></Relationships>
</file>

<file path=ppt/slides/_rels/slide19.xml.rels><?xml version="1.0" encoding="UTF-8" standalone="yes"?>
<Relationships xmlns="http://schemas.openxmlformats.org/package/2006/relationships"><Relationship Id="rId8" Type="http://schemas.openxmlformats.org/officeDocument/2006/relationships/image" Target="../media/image109.jpg"/><Relationship Id="rId3" Type="http://schemas.openxmlformats.org/officeDocument/2006/relationships/image" Target="../media/image104.jpg"/><Relationship Id="rId7" Type="http://schemas.openxmlformats.org/officeDocument/2006/relationships/image" Target="../media/image108.jpg"/><Relationship Id="rId12" Type="http://schemas.openxmlformats.org/officeDocument/2006/relationships/image" Target="../media/image113.jp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107.jpg"/><Relationship Id="rId11" Type="http://schemas.openxmlformats.org/officeDocument/2006/relationships/image" Target="../media/image112.jpg"/><Relationship Id="rId5" Type="http://schemas.openxmlformats.org/officeDocument/2006/relationships/image" Target="../media/image106.jpg"/><Relationship Id="rId10" Type="http://schemas.openxmlformats.org/officeDocument/2006/relationships/image" Target="../media/image111.jpg"/><Relationship Id="rId4" Type="http://schemas.openxmlformats.org/officeDocument/2006/relationships/image" Target="../media/image105.jpg"/><Relationship Id="rId9" Type="http://schemas.openxmlformats.org/officeDocument/2006/relationships/image" Target="../media/image110.jp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6.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3.png"/><Relationship Id="rId3" Type="http://schemas.openxmlformats.org/officeDocument/2006/relationships/image" Target="../media/image114.png"/><Relationship Id="rId7" Type="http://schemas.openxmlformats.org/officeDocument/2006/relationships/image" Target="../media/image118.png"/><Relationship Id="rId12"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jpeg"/><Relationship Id="rId4" Type="http://schemas.openxmlformats.org/officeDocument/2006/relationships/image" Target="../media/image115.jpeg"/><Relationship Id="rId9" Type="http://schemas.openxmlformats.org/officeDocument/2006/relationships/image" Target="../media/image120.png"/></Relationships>
</file>

<file path=ppt/slides/_rels/slide2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hyperlink" Target="https://www.re-thinkingthefuture.com/materials-construction/a3179-how-do-materials-affect-human-psychology/"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hyperlink" Target="https://www.ahsapkonak.com/ahsap-duvar-paneli-nedir-nasil-kullanilir/" TargetMode="External"/><Relationship Id="rId5" Type="http://schemas.openxmlformats.org/officeDocument/2006/relationships/hyperlink" Target="https://ayancikahsap.com.tr/blog/ahsabin_insan_psikolojisi_uzerindeki_etkileri" TargetMode="External"/><Relationship Id="rId4" Type="http://schemas.openxmlformats.org/officeDocument/2006/relationships/hyperlink" Target="https://ahsapduvarkaplama.com/ahsap-panel-ve-ahsap-mimarini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27.jpeg"/><Relationship Id="rId7" Type="http://schemas.openxmlformats.org/officeDocument/2006/relationships/hyperlink" Target="https://illustrarch.com/articles/14780-usage-of-glass-in-interior-design.html"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manofis.com/cam-ofis-bolmeler/" TargetMode="External"/><Relationship Id="rId5" Type="http://schemas.openxmlformats.org/officeDocument/2006/relationships/image" Target="../media/image129.jpeg"/><Relationship Id="rId4" Type="http://schemas.openxmlformats.org/officeDocument/2006/relationships/image" Target="../media/image128.jpeg"/></Relationships>
</file>

<file path=ppt/slides/_rels/slide25.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30.jpeg"/><Relationship Id="rId7" Type="http://schemas.openxmlformats.org/officeDocument/2006/relationships/image" Target="../media/image132.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31.jpeg"/><Relationship Id="rId5" Type="http://schemas.openxmlformats.org/officeDocument/2006/relationships/hyperlink" Target="https://archeyes.com/philip-johnsons-glass-house-an-icon-of-international-style-architecture/" TargetMode="External"/><Relationship Id="rId4" Type="http://schemas.openxmlformats.org/officeDocument/2006/relationships/hyperlink" Target="https://mimarobot.com/tasarim/proje-dosyalar%C4%B1/photos/2222/johnson-evi-philip-johnson"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4.jpeg"/><Relationship Id="rId7" Type="http://schemas.openxmlformats.org/officeDocument/2006/relationships/hyperlink" Target="https://cimsa.com.tr/formulhane/blog/brut-beton/"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www.re-thinkingthefuture.com/materials-construction/a3179-how-do-materials-affect-human-psychology/" TargetMode="External"/><Relationship Id="rId5" Type="http://schemas.openxmlformats.org/officeDocument/2006/relationships/hyperlink" Target="https://www.nature.com/articles/palcomms201735/figures/6" TargetMode="External"/><Relationship Id="rId4" Type="http://schemas.openxmlformats.org/officeDocument/2006/relationships/image" Target="../media/image135.jpeg"/></Relationships>
</file>

<file path=ppt/slides/_rels/slide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www.re-thinkingthefuture.com/materials-construction/a3179-how-do-materials-affect-human-psycholog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hyperlink" Target="https://www.re-thinkingthefuture.com/materials-construction/a3179-how-do-materials-affect-human-psychology/"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hyperlink" Target="https://www.istanbuldogaltas.org/" TargetMode="External"/><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hyperlink" Target="https://www.elmens.com/home-improvement/the-psychology-of-stone-creating-serenity-and-harmony-with-natural-stone-tiles/" TargetMode="External"/><Relationship Id="rId5" Type="http://schemas.openxmlformats.org/officeDocument/2006/relationships/image" Target="../media/image142.jpg"/><Relationship Id="rId4" Type="http://schemas.openxmlformats.org/officeDocument/2006/relationships/image" Target="../media/image141.jpeg"/></Relationships>
</file>

<file path=ppt/slides/_rels/slide31.xml.rels><?xml version="1.0" encoding="UTF-8" standalone="yes"?>
<Relationships xmlns="http://schemas.openxmlformats.org/package/2006/relationships"><Relationship Id="rId3" Type="http://schemas.openxmlformats.org/officeDocument/2006/relationships/hyperlink" Target="https://www.nerolac.com/blog/about-brick-texture-and-colours" TargetMode="External"/><Relationship Id="rId2" Type="http://schemas.openxmlformats.org/officeDocument/2006/relationships/image" Target="../media/image143.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hyperlink" Target="https://www.couchstyle.de/ideen/flur" TargetMode="External"/><Relationship Id="rId3" Type="http://schemas.openxmlformats.org/officeDocument/2006/relationships/image" Target="../media/image145.jpeg"/><Relationship Id="rId7" Type="http://schemas.openxmlformats.org/officeDocument/2006/relationships/hyperlink" Target="https://www.nerolac.com/blog/about-brick-texture-and-colours" TargetMode="External"/><Relationship Id="rId2" Type="http://schemas.openxmlformats.org/officeDocument/2006/relationships/image" Target="../media/image144.jpeg"/><Relationship Id="rId1" Type="http://schemas.openxmlformats.org/officeDocument/2006/relationships/slideLayout" Target="../slideLayouts/slideLayout17.xml"/><Relationship Id="rId6" Type="http://schemas.openxmlformats.org/officeDocument/2006/relationships/hyperlink" Target="https://www.shutterstock.com/tr/search/high-resolution-seamless-brick-wall-texture" TargetMode="External"/><Relationship Id="rId5" Type="http://schemas.openxmlformats.org/officeDocument/2006/relationships/image" Target="../media/image147.jpeg"/><Relationship Id="rId4" Type="http://schemas.openxmlformats.org/officeDocument/2006/relationships/image" Target="../media/image146.jpeg"/><Relationship Id="rId9" Type="http://schemas.openxmlformats.org/officeDocument/2006/relationships/hyperlink" Target="https://artfasad.com/21-innovative-gray-brick-wall-ideas-for-contemporary-home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evgezmesi.com/post/8778/avantajlari-ve-dezavantajlariyla-kerpic-ev-yapimi-ve-maliyeti"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149.png"/><Relationship Id="rId4" Type="http://schemas.openxmlformats.org/officeDocument/2006/relationships/image" Target="../media/image148.jpeg"/></Relationships>
</file>

<file path=ppt/slides/_rels/slide34.xml.rels><?xml version="1.0" encoding="UTF-8" standalone="yes"?>
<Relationships xmlns="http://schemas.openxmlformats.org/package/2006/relationships"><Relationship Id="rId3" Type="http://schemas.openxmlformats.org/officeDocument/2006/relationships/hyperlink" Target="https://www.polakril.com.tr/tr/hizmetler/duvar-kolon-kaplama"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hyperlink" Target="https://www.freepik.com/free-photo/creative-fengshui-practice-home-arrangement_19469007.htm/?utm_source=slidesgo_template&amp;utm_medium=referral-link&amp;utm_campaign=sg_resources&amp;utm_content=freepik" TargetMode="External"/><Relationship Id="rId5" Type="http://schemas.openxmlformats.org/officeDocument/2006/relationships/hyperlink" Target="https://www.freepik.com/free-photo/interior-design-with-photoframes-brown-couch_25811415.htm/?utm_source=slidesgo_template&amp;utm_medium=referral-link&amp;utm_campaign=sg_resources&amp;utm_content=freepik" TargetMode="External"/><Relationship Id="rId4" Type="http://schemas.openxmlformats.org/officeDocument/2006/relationships/hyperlink" Target="https://insapedia.com/yigma-yapi-nedir-yigma-bina-cesitleri-ve-ozellikleri/"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openxmlformats.org/officeDocument/2006/relationships/hyperlink" Target="https://tr.made-in-china.com/co_tianyuanstone/product_Natural-Limestone-Castle-Wall-Cladding-Stone_uouyiggihg.html" TargetMode="External"/><Relationship Id="rId13" Type="http://schemas.openxmlformats.org/officeDocument/2006/relationships/hyperlink" Target="https://www.alsimaluminyum.com/tr/urunlerimiz/kompozit-panel-sistemleri" TargetMode="External"/><Relationship Id="rId18" Type="http://schemas.openxmlformats.org/officeDocument/2006/relationships/hyperlink" Target="https://www.bartayapi.com.tr/product/hareketli-bolme-duvar" TargetMode="External"/><Relationship Id="rId3" Type="http://schemas.openxmlformats.org/officeDocument/2006/relationships/hyperlink" Target="https://www.stonewrap.com/urunler/kultur-tuglasi/terra" TargetMode="External"/><Relationship Id="rId21" Type="http://schemas.openxmlformats.org/officeDocument/2006/relationships/hyperlink" Target="https://turkish.partitions-wall.com/supplier-472123p3-wooden-partition-wall" TargetMode="External"/><Relationship Id="rId7" Type="http://schemas.openxmlformats.org/officeDocument/2006/relationships/hyperlink" Target="https://www.stoneplusturkiye.com/tas-ev-nasil-yapilmali/" TargetMode="External"/><Relationship Id="rId12" Type="http://schemas.openxmlformats.org/officeDocument/2006/relationships/hyperlink" Target="https://novaakustik.com/akustik-cozumler/akustik-ahsap-panel/" TargetMode="External"/><Relationship Id="rId17" Type="http://schemas.openxmlformats.org/officeDocument/2006/relationships/hyperlink" Target="https://tr.made-in-china.com/co_yiwandoor/product_Prefabricated-Alloy-Metal-Frame-Lightweight-Soundproof-Office-Full-Height-Tempered-Glass-Partition-Wall-Panel-Partition_yseueieoog.html" TargetMode="External"/><Relationship Id="rId2" Type="http://schemas.openxmlformats.org/officeDocument/2006/relationships/notesSlide" Target="../notesSlides/notesSlide30.xml"/><Relationship Id="rId16" Type="http://schemas.openxmlformats.org/officeDocument/2006/relationships/hyperlink" Target="https://www.akustikmimarlik.com/akustik-cam.html" TargetMode="External"/><Relationship Id="rId20" Type="http://schemas.openxmlformats.org/officeDocument/2006/relationships/hyperlink" Target="https://www.modelaluminyuminsaat.com/urunlerimiz/pvc-pencere-ve-kapi-sistemleri/katlanir-pvc-pencere-ve-kapi-sistemleri/" TargetMode="External"/><Relationship Id="rId1" Type="http://schemas.openxmlformats.org/officeDocument/2006/relationships/slideLayout" Target="../slideLayouts/slideLayout11.xml"/><Relationship Id="rId6" Type="http://schemas.openxmlformats.org/officeDocument/2006/relationships/hyperlink" Target="https://www.modernbahce.com/urun/kirmizi-kultur-tuglasi-ic-dis-cephe-kose-kolon-duvar-kaplama" TargetMode="External"/><Relationship Id="rId11" Type="http://schemas.openxmlformats.org/officeDocument/2006/relationships/hyperlink" Target="https://www.aksaakustik.com/alcipan-bolme-duvar-ses-yalitimi/" TargetMode="External"/><Relationship Id="rId24" Type="http://schemas.openxmlformats.org/officeDocument/2006/relationships/hyperlink" Target="https://turkish.partitions-walls.com/quality-21874196-acoustic-4-meter-high-operable-movable-partition-wall-for-church" TargetMode="External"/><Relationship Id="rId5" Type="http://schemas.openxmlformats.org/officeDocument/2006/relationships/hyperlink" Target="https://evgezmesi.com/post/8778/avantajlari-ve-dezavantajlariyla-kerpic-ev-yapimi-ve-maliyeti" TargetMode="External"/><Relationship Id="rId15" Type="http://schemas.openxmlformats.org/officeDocument/2006/relationships/hyperlink" Target="https://manofis.com/lamine-cam-ile-temperli-cam-arasindaki-fark-nedir/" TargetMode="External"/><Relationship Id="rId23" Type="http://schemas.openxmlformats.org/officeDocument/2006/relationships/hyperlink" Target="https://netamimarlik.com/hareketli-duvarlar/" TargetMode="External"/><Relationship Id="rId10" Type="http://schemas.openxmlformats.org/officeDocument/2006/relationships/hyperlink" Target="https://www.cysinsaat.com.tr/tr/alcipan-bolme-duvar-1155" TargetMode="External"/><Relationship Id="rId19" Type="http://schemas.openxmlformats.org/officeDocument/2006/relationships/hyperlink" Target="https://www.vetroli.com/z-katlanir-cam-sistemleri/" TargetMode="External"/><Relationship Id="rId4" Type="http://schemas.openxmlformats.org/officeDocument/2006/relationships/hyperlink" Target="https://ozmeninsaat.com.tr/bolme-duvar/" TargetMode="External"/><Relationship Id="rId9" Type="http://schemas.openxmlformats.org/officeDocument/2006/relationships/hyperlink" Target="https://www.artasmermer.com.tr/uygulamalar/mermer/ic-cephe-ve-duvar-kaplama/" TargetMode="External"/><Relationship Id="rId14" Type="http://schemas.openxmlformats.org/officeDocument/2006/relationships/hyperlink" Target="https://www.linkedin.com/pulse/man-ofis-b%C3%B6lme-duvar-sistemleri-mehmet-do%C4%9Fan-v60lf/" TargetMode="External"/><Relationship Id="rId22" Type="http://schemas.openxmlformats.org/officeDocument/2006/relationships/hyperlink" Target="https://www.cagdasdekor.com/blog/akordeon-kapilar-nerelerde-kullanilir-" TargetMode="External"/></Relationships>
</file>

<file path=ppt/slides/_rels/slide37.xml.rels><?xml version="1.0" encoding="UTF-8" standalone="yes"?>
<Relationships xmlns="http://schemas.openxmlformats.org/package/2006/relationships"><Relationship Id="rId13" Type="http://schemas.openxmlformats.org/officeDocument/2006/relationships/hyperlink" Target="https://tr.pinterest.com/pin/2251868555746226/" TargetMode="External"/><Relationship Id="rId18" Type="http://schemas.openxmlformats.org/officeDocument/2006/relationships/hyperlink" Target="https://yosunlife.com/hizmetlerimiz/yosun-duvar/" TargetMode="External"/><Relationship Id="rId26" Type="http://schemas.openxmlformats.org/officeDocument/2006/relationships/hyperlink" Target="https://turkish.alibaba.com/product-detail/Decorative-interior-wall-cladding-New-Laser-62408707973.html" TargetMode="External"/><Relationship Id="rId3" Type="http://schemas.openxmlformats.org/officeDocument/2006/relationships/hyperlink" Target="https://manofis.com/urun/f500-jaluzili-ofis-bolme-sistemleri/" TargetMode="External"/><Relationship Id="rId21" Type="http://schemas.openxmlformats.org/officeDocument/2006/relationships/hyperlink" Target="https://tr.pinterest.com/pin/47710077298899071/" TargetMode="External"/><Relationship Id="rId34" Type="http://schemas.openxmlformats.org/officeDocument/2006/relationships/hyperlink" Target="https://tr.pinterest.com/pin/38562140556564921/" TargetMode="External"/><Relationship Id="rId7" Type="http://schemas.openxmlformats.org/officeDocument/2006/relationships/hyperlink" Target="https://www.wallcoveringpanel.com/yapi-kaplama-dekorasyon-malzemeleri-rocca-offwhite-tas-gorunumlu-duvar-paneli" TargetMode="External"/><Relationship Id="rId12" Type="http://schemas.openxmlformats.org/officeDocument/2006/relationships/hyperlink" Target="https://turkish.alibaba.com/g/metal-trellis-designs.html" TargetMode="External"/><Relationship Id="rId17" Type="http://schemas.openxmlformats.org/officeDocument/2006/relationships/hyperlink" Target="https://pafeplantscenter.com/" TargetMode="External"/><Relationship Id="rId25" Type="http://schemas.openxmlformats.org/officeDocument/2006/relationships/hyperlink" Target="https://tr.pinterest.com/pin/82401868177191388/" TargetMode="External"/><Relationship Id="rId33" Type="http://schemas.openxmlformats.org/officeDocument/2006/relationships/hyperlink" Target="https://tr.pinterest.com/pin/42643527717181366/" TargetMode="External"/><Relationship Id="rId2" Type="http://schemas.openxmlformats.org/officeDocument/2006/relationships/notesSlide" Target="../notesSlides/notesSlide31.xml"/><Relationship Id="rId16" Type="http://schemas.openxmlformats.org/officeDocument/2006/relationships/hyperlink" Target="https://casavogue.globo.com/Arquitetura/Paisagismo/noticia/2021/03/pallets-com-plantas-quais-especies-indicadas-e-cuidados.html" TargetMode="External"/><Relationship Id="rId20" Type="http://schemas.openxmlformats.org/officeDocument/2006/relationships/hyperlink" Target="https://tr.pinterest.com/pin/23503229298735302/" TargetMode="External"/><Relationship Id="rId29" Type="http://schemas.openxmlformats.org/officeDocument/2006/relationships/hyperlink" Target="https://tr.pinterest.com/pin/27654985207160295/" TargetMode="External"/><Relationship Id="rId1" Type="http://schemas.openxmlformats.org/officeDocument/2006/relationships/slideLayout" Target="../slideLayouts/slideLayout11.xml"/><Relationship Id="rId6" Type="http://schemas.openxmlformats.org/officeDocument/2006/relationships/hyperlink" Target="https://www.betonpaneller.com/" TargetMode="External"/><Relationship Id="rId11" Type="http://schemas.openxmlformats.org/officeDocument/2006/relationships/hyperlink" Target="https://tr.pinterest.com/pin/68748091607/" TargetMode="External"/><Relationship Id="rId24" Type="http://schemas.openxmlformats.org/officeDocument/2006/relationships/hyperlink" Target="https://tr.pinterest.com/pin/54676582971041924/" TargetMode="External"/><Relationship Id="rId32" Type="http://schemas.openxmlformats.org/officeDocument/2006/relationships/hyperlink" Target="https://tr.pinterest.com/pin/271834527495770825/" TargetMode="External"/><Relationship Id="rId5" Type="http://schemas.openxmlformats.org/officeDocument/2006/relationships/hyperlink" Target="https://www.aspacelik.com.tr/hizmetler/cnc-kesim-mesh/" TargetMode="External"/><Relationship Id="rId15" Type="http://schemas.openxmlformats.org/officeDocument/2006/relationships/hyperlink" Target="https://blog2.armut.com/blog/yeni-trend-yasayan-duvarlar" TargetMode="External"/><Relationship Id="rId23" Type="http://schemas.openxmlformats.org/officeDocument/2006/relationships/hyperlink" Target="https://tr.pinterest.com/pin/27232772740215351/" TargetMode="External"/><Relationship Id="rId28" Type="http://schemas.openxmlformats.org/officeDocument/2006/relationships/hyperlink" Target="https://in.pinterest.com/pin/618330223867843299/" TargetMode="External"/><Relationship Id="rId36" Type="http://schemas.openxmlformats.org/officeDocument/2006/relationships/hyperlink" Target="https://tr.pinterest.com/pin/68747899421/" TargetMode="External"/><Relationship Id="rId10" Type="http://schemas.openxmlformats.org/officeDocument/2006/relationships/hyperlink" Target="https://www.dekorsende.com/blog/icerik/yapay-dikey-bahce-edinmeniz-icin-4-neden" TargetMode="External"/><Relationship Id="rId19" Type="http://schemas.openxmlformats.org/officeDocument/2006/relationships/hyperlink" Target="https://tr.pinterest.com/pin/446419381833287729/" TargetMode="External"/><Relationship Id="rId31" Type="http://schemas.openxmlformats.org/officeDocument/2006/relationships/hyperlink" Target="https://tr.pinterest.com/pin/53409945576893897/" TargetMode="External"/><Relationship Id="rId4" Type="http://schemas.openxmlformats.org/officeDocument/2006/relationships/hyperlink" Target="https://www.theglobeandmail.com/life/home-and-garden/design/latticework-a-beautiful-yet-functional-way-to-divide-aspace/article37432691/" TargetMode="External"/><Relationship Id="rId9" Type="http://schemas.openxmlformats.org/officeDocument/2006/relationships/hyperlink" Target="https://www.dekorcenneti.com/en-trend-strafor-duvar-panelleri/" TargetMode="External"/><Relationship Id="rId14" Type="http://schemas.openxmlformats.org/officeDocument/2006/relationships/hyperlink" Target="https://tr.pinterest.com/pin/10414642882036110/" TargetMode="External"/><Relationship Id="rId22" Type="http://schemas.openxmlformats.org/officeDocument/2006/relationships/hyperlink" Target="https://tr.pinterest.com/pin/448037862948714986/" TargetMode="External"/><Relationship Id="rId27" Type="http://schemas.openxmlformats.org/officeDocument/2006/relationships/hyperlink" Target="https://ru.pinterest.com/pin/470485492343777698/" TargetMode="External"/><Relationship Id="rId30" Type="http://schemas.openxmlformats.org/officeDocument/2006/relationships/hyperlink" Target="https://tr.pinterest.com/pin/250653535506604906/" TargetMode="External"/><Relationship Id="rId35" Type="http://schemas.openxmlformats.org/officeDocument/2006/relationships/hyperlink" Target="https://tr.pinterest.com/pin/1148066130013916779/" TargetMode="External"/><Relationship Id="rId8" Type="http://schemas.openxmlformats.org/officeDocument/2006/relationships/hyperlink" Target="https://www.amasyadekorasyon.com/tas-kaplama-uygulamalari/"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tr.made-in-china.com/co_stainco/product_Decorative-Metal-Mesh-Screen-Panels-by-Laser-Cutting_eosenhygg.html" TargetMode="External"/><Relationship Id="rId13" Type="http://schemas.openxmlformats.org/officeDocument/2006/relationships/hyperlink" Target="https://tr.pinterest.com/pin/37788084370208569/" TargetMode="External"/><Relationship Id="rId18" Type="http://schemas.openxmlformats.org/officeDocument/2006/relationships/hyperlink" Target="https://tr.made-in-china.com/co_jinchuang000/product_Decorative-Steel-Panel-Expanded-Metal-Mesh-Sheet-for-Wall-Cladding-Ceiling-panels_ysnyrshhsg.html" TargetMode="External"/><Relationship Id="rId3" Type="http://schemas.openxmlformats.org/officeDocument/2006/relationships/hyperlink" Target="https://tr.pinterest.com/pin/1125968699392115/" TargetMode="External"/><Relationship Id="rId7" Type="http://schemas.openxmlformats.org/officeDocument/2006/relationships/hyperlink" Target="https://tr.pinterest.com/pin/750693831676655570/" TargetMode="External"/><Relationship Id="rId12" Type="http://schemas.openxmlformats.org/officeDocument/2006/relationships/hyperlink" Target="https://tr.pinterest.com/pin/2181499807491123/" TargetMode="External"/><Relationship Id="rId17" Type="http://schemas.openxmlformats.org/officeDocument/2006/relationships/hyperlink" Target="https://kaspi.kz/shop/p/akusticheskii-porolon-250x300x10-mm-10-sht-110561552/" TargetMode="External"/><Relationship Id="rId2" Type="http://schemas.openxmlformats.org/officeDocument/2006/relationships/notesSlide" Target="../notesSlides/notesSlide32.xml"/><Relationship Id="rId16" Type="http://schemas.openxmlformats.org/officeDocument/2006/relationships/hyperlink" Target="https://novaakustik.com/akustik-cozumler/akustik-duvar-paneli/" TargetMode="External"/><Relationship Id="rId1" Type="http://schemas.openxmlformats.org/officeDocument/2006/relationships/slideLayout" Target="../slideLayouts/slideLayout11.xml"/><Relationship Id="rId6" Type="http://schemas.openxmlformats.org/officeDocument/2006/relationships/hyperlink" Target="https://www.craftivaart.com/pages/craftivaart-blogs" TargetMode="External"/><Relationship Id="rId11" Type="http://schemas.openxmlformats.org/officeDocument/2006/relationships/hyperlink" Target="https://www.behance.net/gallery/90216509/Arabic-retail-design" TargetMode="External"/><Relationship Id="rId5" Type="http://schemas.openxmlformats.org/officeDocument/2006/relationships/hyperlink" Target="https://tr.pinterest.com/pin/10344274145106321/" TargetMode="External"/><Relationship Id="rId15" Type="http://schemas.openxmlformats.org/officeDocument/2006/relationships/hyperlink" Target="https://tr.made-in-china.com/co_transtones/product_Interior-Wall-Decoration-Material-Translucent-Acrylic-Divider_uouiirnhig.html" TargetMode="External"/><Relationship Id="rId10" Type="http://schemas.openxmlformats.org/officeDocument/2006/relationships/hyperlink" Target="https://tr.pinterest.com/pin/59743132552888726/" TargetMode="External"/><Relationship Id="rId19" Type="http://schemas.openxmlformats.org/officeDocument/2006/relationships/hyperlink" Target="https://www.ekoyapidergisi.org/ic-mekanlarda-osb-panelleri-mutevazi-bir-malzemeden-tasarim-ozelligine" TargetMode="External"/><Relationship Id="rId4" Type="http://schemas.openxmlformats.org/officeDocument/2006/relationships/hyperlink" Target="https://tr.pinterest.com/pin/58054282692722786/" TargetMode="External"/><Relationship Id="rId9" Type="http://schemas.openxmlformats.org/officeDocument/2006/relationships/hyperlink" Target="https://colortile.com.au/" TargetMode="External"/><Relationship Id="rId14" Type="http://schemas.openxmlformats.org/officeDocument/2006/relationships/hyperlink" Target="https://tr.pinterest.com/pin/142356038216515290/"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g"/><Relationship Id="rId10" Type="http://schemas.openxmlformats.org/officeDocument/2006/relationships/image" Target="../media/image17.jpg"/><Relationship Id="rId4" Type="http://schemas.openxmlformats.org/officeDocument/2006/relationships/image" Target="../media/image11.jpe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5"/>
        <p:cNvGrpSpPr/>
        <p:nvPr/>
      </p:nvGrpSpPr>
      <p:grpSpPr>
        <a:xfrm>
          <a:off x="0" y="0"/>
          <a:ext cx="0" cy="0"/>
          <a:chOff x="0" y="0"/>
          <a:chExt cx="0" cy="0"/>
        </a:xfrm>
      </p:grpSpPr>
      <p:sp>
        <p:nvSpPr>
          <p:cNvPr id="336" name="Google Shape;336;p33"/>
          <p:cNvSpPr/>
          <p:nvPr/>
        </p:nvSpPr>
        <p:spPr>
          <a:xfrm>
            <a:off x="4848075" y="0"/>
            <a:ext cx="1239300" cy="1695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37" name="Google Shape;337;p33"/>
          <p:cNvSpPr/>
          <p:nvPr/>
        </p:nvSpPr>
        <p:spPr>
          <a:xfrm>
            <a:off x="5022075" y="0"/>
            <a:ext cx="891300" cy="1397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38" name="Google Shape;338;p33"/>
          <p:cNvSpPr/>
          <p:nvPr/>
        </p:nvSpPr>
        <p:spPr>
          <a:xfrm>
            <a:off x="4627700" y="3798200"/>
            <a:ext cx="434700" cy="447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39" name="Google Shape;339;p33"/>
          <p:cNvSpPr/>
          <p:nvPr/>
        </p:nvSpPr>
        <p:spPr>
          <a:xfrm>
            <a:off x="6921200" y="2739475"/>
            <a:ext cx="2223000" cy="240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40" name="Google Shape;340;p33"/>
          <p:cNvSpPr/>
          <p:nvPr/>
        </p:nvSpPr>
        <p:spPr>
          <a:xfrm>
            <a:off x="7294000" y="2739475"/>
            <a:ext cx="1850100" cy="240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41" name="Google Shape;341;p33"/>
          <p:cNvSpPr txBox="1">
            <a:spLocks noGrp="1"/>
          </p:cNvSpPr>
          <p:nvPr>
            <p:ph type="ctrTitle"/>
          </p:nvPr>
        </p:nvSpPr>
        <p:spPr>
          <a:xfrm>
            <a:off x="0" y="582245"/>
            <a:ext cx="5148530" cy="276688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tr-TR" noProof="1"/>
              <a:t>DUVAR</a:t>
            </a:r>
            <a:br>
              <a:rPr lang="tr-TR" noProof="1"/>
            </a:br>
            <a:endParaRPr lang="tr-TR" noProof="1">
              <a:solidFill>
                <a:schemeClr val="accent1"/>
              </a:solidFill>
            </a:endParaRPr>
          </a:p>
        </p:txBody>
      </p:sp>
      <p:sp>
        <p:nvSpPr>
          <p:cNvPr id="342" name="Google Shape;342;p33"/>
          <p:cNvSpPr txBox="1">
            <a:spLocks noGrp="1"/>
          </p:cNvSpPr>
          <p:nvPr>
            <p:ph type="subTitle" idx="1"/>
          </p:nvPr>
        </p:nvSpPr>
        <p:spPr>
          <a:xfrm>
            <a:off x="1022926" y="2790523"/>
            <a:ext cx="3273000" cy="6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tr-TR" noProof="1"/>
              <a:t>ve malzeme çeşitleri</a:t>
            </a:r>
          </a:p>
        </p:txBody>
      </p:sp>
      <p:pic>
        <p:nvPicPr>
          <p:cNvPr id="343" name="Google Shape;343;p33"/>
          <p:cNvPicPr preferRelativeResize="0">
            <a:picLocks noGrp="1"/>
          </p:cNvPicPr>
          <p:nvPr>
            <p:ph type="pic" idx="2"/>
          </p:nvPr>
        </p:nvPicPr>
        <p:blipFill rotWithShape="1">
          <a:blip r:embed="rId3" cstate="hqprint">
            <a:extLst>
              <a:ext uri="{28A0092B-C50C-407E-A947-70E740481C1C}">
                <a14:useLocalDpi xmlns:a14="http://schemas.microsoft.com/office/drawing/2010/main"/>
              </a:ext>
            </a:extLst>
          </a:blip>
          <a:srcRect/>
          <a:stretch/>
        </p:blipFill>
        <p:spPr>
          <a:xfrm>
            <a:off x="4627700" y="1071765"/>
            <a:ext cx="3912600" cy="3498465"/>
          </a:xfrm>
          <a:prstGeom prst="rect">
            <a:avLst/>
          </a:prstGeom>
        </p:spPr>
      </p:pic>
      <p:sp>
        <p:nvSpPr>
          <p:cNvPr id="345" name="Google Shape;345;p33"/>
          <p:cNvSpPr/>
          <p:nvPr/>
        </p:nvSpPr>
        <p:spPr>
          <a:xfrm>
            <a:off x="7612750" y="3798200"/>
            <a:ext cx="816300" cy="816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2">
                                            <p:txEl>
                                              <p:pRg st="0" end="0"/>
                                            </p:txEl>
                                          </p:spTgt>
                                        </p:tgtEl>
                                        <p:attrNameLst>
                                          <p:attrName>style.visibility</p:attrName>
                                        </p:attrNameLst>
                                      </p:cBhvr>
                                      <p:to>
                                        <p:strVal val="visible"/>
                                      </p:to>
                                    </p:set>
                                    <p:animEffect transition="in" filter="fade">
                                      <p:cBhvr>
                                        <p:cTn id="7" dur="500"/>
                                        <p:tgtEl>
                                          <p:spTgt spid="3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8" name="Google Shape;338;p33"/>
          <p:cNvSpPr/>
          <p:nvPr/>
        </p:nvSpPr>
        <p:spPr>
          <a:xfrm>
            <a:off x="4627700" y="3798200"/>
            <a:ext cx="434700" cy="447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39" name="Google Shape;339;p33"/>
          <p:cNvSpPr/>
          <p:nvPr/>
        </p:nvSpPr>
        <p:spPr>
          <a:xfrm>
            <a:off x="6921200" y="2739475"/>
            <a:ext cx="2223000" cy="240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40" name="Google Shape;340;p33"/>
          <p:cNvSpPr/>
          <p:nvPr/>
        </p:nvSpPr>
        <p:spPr>
          <a:xfrm>
            <a:off x="7294000" y="2739475"/>
            <a:ext cx="1850100" cy="240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41" name="Google Shape;341;p33"/>
          <p:cNvSpPr txBox="1">
            <a:spLocks noGrp="1"/>
          </p:cNvSpPr>
          <p:nvPr>
            <p:ph type="ctrTitle"/>
          </p:nvPr>
        </p:nvSpPr>
        <p:spPr>
          <a:xfrm>
            <a:off x="6087375" y="-111830"/>
            <a:ext cx="2799627" cy="3629514"/>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GB" sz="3000" noProof="1"/>
              <a:t>BÖLÜCÜ </a:t>
            </a:r>
            <a:r>
              <a:rPr lang="tr-TR" sz="3000" noProof="1"/>
              <a:t>DUVAR ÇEŞİTLERİ</a:t>
            </a:r>
            <a:br>
              <a:rPr lang="tr-TR" noProof="1"/>
            </a:br>
            <a:endParaRPr lang="tr-TR" noProof="1">
              <a:solidFill>
                <a:schemeClr val="accent1"/>
              </a:solidFill>
            </a:endParaRPr>
          </a:p>
        </p:txBody>
      </p:sp>
      <p:sp>
        <p:nvSpPr>
          <p:cNvPr id="342" name="Google Shape;342;p33"/>
          <p:cNvSpPr txBox="1">
            <a:spLocks noGrp="1"/>
          </p:cNvSpPr>
          <p:nvPr>
            <p:ph type="subTitle" idx="1"/>
          </p:nvPr>
        </p:nvSpPr>
        <p:spPr>
          <a:xfrm>
            <a:off x="5318851" y="3100201"/>
            <a:ext cx="3825149" cy="64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noProof="1"/>
              <a:t>Ve İç mekanda kullanım örnekleri</a:t>
            </a:r>
            <a:endParaRPr lang="tr-TR" noProof="1"/>
          </a:p>
        </p:txBody>
      </p:sp>
      <p:sp>
        <p:nvSpPr>
          <p:cNvPr id="3" name="Metin kutusu 2">
            <a:extLst>
              <a:ext uri="{FF2B5EF4-FFF2-40B4-BE49-F238E27FC236}">
                <a16:creationId xmlns:a16="http://schemas.microsoft.com/office/drawing/2014/main" id="{4007F20F-B44D-7220-EC97-05E1DC6F4A20}"/>
              </a:ext>
            </a:extLst>
          </p:cNvPr>
          <p:cNvSpPr txBox="1"/>
          <p:nvPr/>
        </p:nvSpPr>
        <p:spPr>
          <a:xfrm>
            <a:off x="4434440" y="4653022"/>
            <a:ext cx="4709710" cy="200055"/>
          </a:xfrm>
          <a:prstGeom prst="rect">
            <a:avLst/>
          </a:prstGeom>
          <a:noFill/>
        </p:spPr>
        <p:txBody>
          <a:bodyPr wrap="square">
            <a:spAutoFit/>
          </a:bodyPr>
          <a:lstStyle/>
          <a:p>
            <a:pPr algn="r"/>
            <a:r>
              <a:rPr lang="en-GB" sz="700" u="sng" dirty="0"/>
              <a:t>https://mostlovelythings.com/diy-how-to-decorate-narrow-awkward-wall-spaces/</a:t>
            </a:r>
          </a:p>
        </p:txBody>
      </p:sp>
      <p:sp>
        <p:nvSpPr>
          <p:cNvPr id="7" name="Metin kutusu 6">
            <a:extLst>
              <a:ext uri="{FF2B5EF4-FFF2-40B4-BE49-F238E27FC236}">
                <a16:creationId xmlns:a16="http://schemas.microsoft.com/office/drawing/2014/main" id="{8C47C3CF-A462-71D8-9E96-D5B2E818202B}"/>
              </a:ext>
            </a:extLst>
          </p:cNvPr>
          <p:cNvSpPr txBox="1"/>
          <p:nvPr/>
        </p:nvSpPr>
        <p:spPr>
          <a:xfrm>
            <a:off x="4434290" y="4753049"/>
            <a:ext cx="4709710" cy="200055"/>
          </a:xfrm>
          <a:prstGeom prst="rect">
            <a:avLst/>
          </a:prstGeom>
          <a:noFill/>
        </p:spPr>
        <p:txBody>
          <a:bodyPr wrap="square">
            <a:spAutoFit/>
          </a:bodyPr>
          <a:lstStyle/>
          <a:p>
            <a:pPr algn="r"/>
            <a:r>
              <a:rPr lang="en-GB" sz="700" u="sng" dirty="0"/>
              <a:t>https://www.designcafe.com/blog/home-interiors/brown-wall-paint-colours/</a:t>
            </a:r>
          </a:p>
        </p:txBody>
      </p:sp>
      <p:pic>
        <p:nvPicPr>
          <p:cNvPr id="9" name="Resim 8" descr="iç mekan, duvar, iç mekan tasarımı, zemin içeren bir resim&#10;&#10;Yapay zeka tarafından oluşturulan içerik yanlış olabilir.">
            <a:extLst>
              <a:ext uri="{FF2B5EF4-FFF2-40B4-BE49-F238E27FC236}">
                <a16:creationId xmlns:a16="http://schemas.microsoft.com/office/drawing/2014/main" id="{72B775D6-B0CA-61D9-5455-6AF1D264209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77028" y="573494"/>
            <a:ext cx="1453601" cy="1936750"/>
          </a:xfrm>
          <a:prstGeom prst="rect">
            <a:avLst/>
          </a:prstGeom>
        </p:spPr>
      </p:pic>
      <p:pic>
        <p:nvPicPr>
          <p:cNvPr id="11" name="Resim 10" descr="iç mekan, duvar, iç mekan tasarımı, otel içeren bir resim&#10;&#10;Yapay zeka tarafından oluşturulan içerik yanlış olabilir.">
            <a:extLst>
              <a:ext uri="{FF2B5EF4-FFF2-40B4-BE49-F238E27FC236}">
                <a16:creationId xmlns:a16="http://schemas.microsoft.com/office/drawing/2014/main" id="{1E0E375A-EEF0-101D-BC52-5730EF132DA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02087" y="576344"/>
            <a:ext cx="2574941" cy="1936750"/>
          </a:xfrm>
          <a:prstGeom prst="rect">
            <a:avLst/>
          </a:prstGeom>
        </p:spPr>
      </p:pic>
      <p:sp>
        <p:nvSpPr>
          <p:cNvPr id="13" name="Metin kutusu 12">
            <a:extLst>
              <a:ext uri="{FF2B5EF4-FFF2-40B4-BE49-F238E27FC236}">
                <a16:creationId xmlns:a16="http://schemas.microsoft.com/office/drawing/2014/main" id="{B1F328A2-13C9-66DF-8060-B6BBFD3AFDAD}"/>
              </a:ext>
            </a:extLst>
          </p:cNvPr>
          <p:cNvSpPr txBox="1"/>
          <p:nvPr/>
        </p:nvSpPr>
        <p:spPr>
          <a:xfrm>
            <a:off x="4434290" y="4862854"/>
            <a:ext cx="4709710" cy="200055"/>
          </a:xfrm>
          <a:prstGeom prst="rect">
            <a:avLst/>
          </a:prstGeom>
          <a:noFill/>
        </p:spPr>
        <p:txBody>
          <a:bodyPr wrap="square">
            <a:spAutoFit/>
          </a:bodyPr>
          <a:lstStyle/>
          <a:p>
            <a:pPr algn="r"/>
            <a:r>
              <a:rPr lang="en-GB" sz="700" u="sng" dirty="0"/>
              <a:t>https://sempergreenwall.com/products/sempergreenwall-indoor/</a:t>
            </a:r>
          </a:p>
        </p:txBody>
      </p:sp>
      <p:pic>
        <p:nvPicPr>
          <p:cNvPr id="15" name="Resim 14" descr="duvar, iç mekan, iç mekan tasarımı, tasarım içeren bir resim&#10;&#10;Yapay zeka tarafından oluşturulan içerik yanlış olabilir.">
            <a:extLst>
              <a:ext uri="{FF2B5EF4-FFF2-40B4-BE49-F238E27FC236}">
                <a16:creationId xmlns:a16="http://schemas.microsoft.com/office/drawing/2014/main" id="{5AD32F01-ACD5-D7AB-B890-19AA0884E3E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402088" y="2510245"/>
            <a:ext cx="4028541" cy="2042750"/>
          </a:xfrm>
          <a:prstGeom prst="rect">
            <a:avLst/>
          </a:prstGeom>
        </p:spPr>
      </p:pic>
      <p:sp>
        <p:nvSpPr>
          <p:cNvPr id="2" name="Dikdörtgen 1">
            <a:extLst>
              <a:ext uri="{FF2B5EF4-FFF2-40B4-BE49-F238E27FC236}">
                <a16:creationId xmlns:a16="http://schemas.microsoft.com/office/drawing/2014/main" id="{E94A63CE-5CEB-D7CE-2C84-459961C10332}"/>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 name="Dikdörtgen 3">
            <a:extLst>
              <a:ext uri="{FF2B5EF4-FFF2-40B4-BE49-F238E27FC236}">
                <a16:creationId xmlns:a16="http://schemas.microsoft.com/office/drawing/2014/main" id="{16A4EEB0-379E-2707-6875-80A88E52A158}"/>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 name="Dikdörtgen 4">
            <a:extLst>
              <a:ext uri="{FF2B5EF4-FFF2-40B4-BE49-F238E27FC236}">
                <a16:creationId xmlns:a16="http://schemas.microsoft.com/office/drawing/2014/main" id="{74BD3D4A-A5FB-4226-CF26-6ACB1DC85886}"/>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 name="Dikdörtgen 5">
            <a:extLst>
              <a:ext uri="{FF2B5EF4-FFF2-40B4-BE49-F238E27FC236}">
                <a16:creationId xmlns:a16="http://schemas.microsoft.com/office/drawing/2014/main" id="{55B76E9A-87C1-5294-A002-B3C952BC76CE}"/>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8" name="Dikdörtgen 7">
            <a:extLst>
              <a:ext uri="{FF2B5EF4-FFF2-40B4-BE49-F238E27FC236}">
                <a16:creationId xmlns:a16="http://schemas.microsoft.com/office/drawing/2014/main" id="{F1467415-D23A-E7F8-A0AC-4A538370309F}"/>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10" name="Dikdörtgen 9">
            <a:extLst>
              <a:ext uri="{FF2B5EF4-FFF2-40B4-BE49-F238E27FC236}">
                <a16:creationId xmlns:a16="http://schemas.microsoft.com/office/drawing/2014/main" id="{F4FBD3CA-55EB-2E33-B53B-09B4C0670434}"/>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2" name="Dikdörtgen 11">
            <a:extLst>
              <a:ext uri="{FF2B5EF4-FFF2-40B4-BE49-F238E27FC236}">
                <a16:creationId xmlns:a16="http://schemas.microsoft.com/office/drawing/2014/main" id="{5C0BD0C7-3302-2EF4-A7F4-D7F9B50514F2}"/>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4" name="Dikdörtgen 13">
            <a:extLst>
              <a:ext uri="{FF2B5EF4-FFF2-40B4-BE49-F238E27FC236}">
                <a16:creationId xmlns:a16="http://schemas.microsoft.com/office/drawing/2014/main" id="{71E562EF-D827-D4FE-70EB-5C904CA390C5}"/>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6" name="Dikdörtgen 15">
            <a:extLst>
              <a:ext uri="{FF2B5EF4-FFF2-40B4-BE49-F238E27FC236}">
                <a16:creationId xmlns:a16="http://schemas.microsoft.com/office/drawing/2014/main" id="{9095940B-3381-5DDB-1235-7D629AB8A993}"/>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7" name="Dikdörtgen 16">
            <a:extLst>
              <a:ext uri="{FF2B5EF4-FFF2-40B4-BE49-F238E27FC236}">
                <a16:creationId xmlns:a16="http://schemas.microsoft.com/office/drawing/2014/main" id="{1025013E-5415-6977-D8ED-448F4AC7AEC4}"/>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8" name="Dikdörtgen 17">
            <a:extLst>
              <a:ext uri="{FF2B5EF4-FFF2-40B4-BE49-F238E27FC236}">
                <a16:creationId xmlns:a16="http://schemas.microsoft.com/office/drawing/2014/main" id="{492D6F16-071E-BCA4-8141-8CD379EABFB3}"/>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19" name="Dikdörtgen 18">
            <a:extLst>
              <a:ext uri="{FF2B5EF4-FFF2-40B4-BE49-F238E27FC236}">
                <a16:creationId xmlns:a16="http://schemas.microsoft.com/office/drawing/2014/main" id="{5441DE73-3175-AC14-ACB1-2DD7A6A4F345}"/>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20" name="Dikdörtgen 19">
            <a:extLst>
              <a:ext uri="{FF2B5EF4-FFF2-40B4-BE49-F238E27FC236}">
                <a16:creationId xmlns:a16="http://schemas.microsoft.com/office/drawing/2014/main" id="{D0A4F2DD-38AB-6B16-3F15-353778A28359}"/>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21" name="Dikdörtgen 20">
            <a:extLst>
              <a:ext uri="{FF2B5EF4-FFF2-40B4-BE49-F238E27FC236}">
                <a16:creationId xmlns:a16="http://schemas.microsoft.com/office/drawing/2014/main" id="{A89081CB-190C-3F9B-58F6-5F16F0ED9160}"/>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2" name="Dikdörtgen 21">
            <a:extLst>
              <a:ext uri="{FF2B5EF4-FFF2-40B4-BE49-F238E27FC236}">
                <a16:creationId xmlns:a16="http://schemas.microsoft.com/office/drawing/2014/main" id="{747D1EE8-1053-FD48-9A0C-5AC6487EB100}"/>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3" name="Dikdörtgen 22">
            <a:extLst>
              <a:ext uri="{FF2B5EF4-FFF2-40B4-BE49-F238E27FC236}">
                <a16:creationId xmlns:a16="http://schemas.microsoft.com/office/drawing/2014/main" id="{244EE371-3133-846B-39C4-87B6C0F35637}"/>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4" name="Dikdörtgen 23">
            <a:extLst>
              <a:ext uri="{FF2B5EF4-FFF2-40B4-BE49-F238E27FC236}">
                <a16:creationId xmlns:a16="http://schemas.microsoft.com/office/drawing/2014/main" id="{5A1DEEA5-2E53-064F-8413-01FF971BD038}"/>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5" name="Dikdörtgen 24">
            <a:extLst>
              <a:ext uri="{FF2B5EF4-FFF2-40B4-BE49-F238E27FC236}">
                <a16:creationId xmlns:a16="http://schemas.microsoft.com/office/drawing/2014/main" id="{FA5F0718-4EAA-8E3E-9B20-B9C3E42BB15D}"/>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6" name="Dikdörtgen 25">
            <a:extLst>
              <a:ext uri="{FF2B5EF4-FFF2-40B4-BE49-F238E27FC236}">
                <a16:creationId xmlns:a16="http://schemas.microsoft.com/office/drawing/2014/main" id="{FA51F544-6150-379D-7C40-E15AB3C6A60F}"/>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27" name="Dikdörtgen 26">
            <a:extLst>
              <a:ext uri="{FF2B5EF4-FFF2-40B4-BE49-F238E27FC236}">
                <a16:creationId xmlns:a16="http://schemas.microsoft.com/office/drawing/2014/main" id="{24C4EB4D-E1C4-5C9D-639D-7D579B697F3C}"/>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28" name="Dikdörtgen 27">
            <a:extLst>
              <a:ext uri="{FF2B5EF4-FFF2-40B4-BE49-F238E27FC236}">
                <a16:creationId xmlns:a16="http://schemas.microsoft.com/office/drawing/2014/main" id="{3784DC63-94B4-A48E-994C-A5B32A668C55}"/>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9" name="Dikdörtgen 28">
            <a:extLst>
              <a:ext uri="{FF2B5EF4-FFF2-40B4-BE49-F238E27FC236}">
                <a16:creationId xmlns:a16="http://schemas.microsoft.com/office/drawing/2014/main" id="{71C98037-B939-6BBD-6D96-3F17B38710F8}"/>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0" name="Dikdörtgen 29">
            <a:extLst>
              <a:ext uri="{FF2B5EF4-FFF2-40B4-BE49-F238E27FC236}">
                <a16:creationId xmlns:a16="http://schemas.microsoft.com/office/drawing/2014/main" id="{3E2BF118-5205-2C59-CEF3-5C4FD339A6F9}"/>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31" name="Dikdörtgen 30">
            <a:extLst>
              <a:ext uri="{FF2B5EF4-FFF2-40B4-BE49-F238E27FC236}">
                <a16:creationId xmlns:a16="http://schemas.microsoft.com/office/drawing/2014/main" id="{19756A66-E4BB-42F6-607B-37C1BB855470}"/>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2" name="Dikdörtgen 31">
            <a:extLst>
              <a:ext uri="{FF2B5EF4-FFF2-40B4-BE49-F238E27FC236}">
                <a16:creationId xmlns:a16="http://schemas.microsoft.com/office/drawing/2014/main" id="{44EB8687-6F47-69EA-80F4-EA9A33B81F20}"/>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3" name="Dikdörtgen 32">
            <a:extLst>
              <a:ext uri="{FF2B5EF4-FFF2-40B4-BE49-F238E27FC236}">
                <a16:creationId xmlns:a16="http://schemas.microsoft.com/office/drawing/2014/main" id="{C2AB462B-6599-CDE1-AA70-B957980E3B85}"/>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34" name="Dikdörtgen 33">
            <a:extLst>
              <a:ext uri="{FF2B5EF4-FFF2-40B4-BE49-F238E27FC236}">
                <a16:creationId xmlns:a16="http://schemas.microsoft.com/office/drawing/2014/main" id="{964BC882-902A-F654-29F3-51337827E42D}"/>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5" name="Dikdörtgen 34">
            <a:extLst>
              <a:ext uri="{FF2B5EF4-FFF2-40B4-BE49-F238E27FC236}">
                <a16:creationId xmlns:a16="http://schemas.microsoft.com/office/drawing/2014/main" id="{657A5316-811A-0501-A9F8-1AB6A9C7DC88}"/>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2">
                                            <p:txEl>
                                              <p:pRg st="0" end="0"/>
                                            </p:txEl>
                                          </p:spTgt>
                                        </p:tgtEl>
                                        <p:attrNameLst>
                                          <p:attrName>style.visibility</p:attrName>
                                        </p:attrNameLst>
                                      </p:cBhvr>
                                      <p:to>
                                        <p:strVal val="visible"/>
                                      </p:to>
                                    </p:set>
                                    <p:animEffect transition="in" filter="fade">
                                      <p:cBhvr>
                                        <p:cTn id="7" dur="500"/>
                                        <p:tgtEl>
                                          <p:spTgt spid="3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0"/>
                                        <p:tgtEl>
                                          <p:spTgt spid="19"/>
                                        </p:tgtEl>
                                      </p:cBhvr>
                                    </p:animEffect>
                                    <p:anim calcmode="lin" valueType="num">
                                      <p:cBhvr>
                                        <p:cTn id="13" dur="2000" fill="hold"/>
                                        <p:tgtEl>
                                          <p:spTgt spid="19"/>
                                        </p:tgtEl>
                                        <p:attrNameLst>
                                          <p:attrName>ppt_w</p:attrName>
                                        </p:attrNameLst>
                                      </p:cBhvr>
                                      <p:tavLst>
                                        <p:tav tm="0" fmla="#ppt_w*sin(2.5*pi*$)">
                                          <p:val>
                                            <p:fltVal val="0"/>
                                          </p:val>
                                        </p:tav>
                                        <p:tav tm="100000">
                                          <p:val>
                                            <p:fltVal val="1"/>
                                          </p:val>
                                        </p:tav>
                                      </p:tavLst>
                                    </p:anim>
                                    <p:anim calcmode="lin" valueType="num">
                                      <p:cBhvr>
                                        <p:cTn id="14"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38" name="Google Shape;438;p38"/>
          <p:cNvSpPr/>
          <p:nvPr/>
        </p:nvSpPr>
        <p:spPr>
          <a:xfrm>
            <a:off x="-1" y="1156770"/>
            <a:ext cx="6125379" cy="28152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pic>
        <p:nvPicPr>
          <p:cNvPr id="3" name="Picture 4" descr="Avantajları ve Dezavantajlarıyla Kerpiç Ev Yapımı ve Maliyeti! | Ev Gezmesi">
            <a:extLst>
              <a:ext uri="{FF2B5EF4-FFF2-40B4-BE49-F238E27FC236}">
                <a16:creationId xmlns:a16="http://schemas.microsoft.com/office/drawing/2014/main" id="{FD5F8EBC-A028-22FF-4536-D343C7E762E4}"/>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7236278" y="657352"/>
            <a:ext cx="1707443" cy="17503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909C0AC-F346-4285-75B7-3627D9EDF810}"/>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5467081" y="661049"/>
            <a:ext cx="1714569" cy="1750349"/>
          </a:xfrm>
          <a:prstGeom prst="rect">
            <a:avLst/>
          </a:prstGeom>
          <a:noFill/>
          <a:extLst>
            <a:ext uri="{909E8E84-426E-40DD-AFC4-6F175D3DCCD1}">
              <a14:hiddenFill xmlns:a14="http://schemas.microsoft.com/office/drawing/2010/main">
                <a:solidFill>
                  <a:srgbClr val="FFFFFF"/>
                </a:solidFill>
              </a14:hiddenFill>
            </a:ext>
          </a:extLst>
        </p:spPr>
      </p:pic>
      <p:sp>
        <p:nvSpPr>
          <p:cNvPr id="407" name="Google Shape;407;p38"/>
          <p:cNvSpPr/>
          <p:nvPr/>
        </p:nvSpPr>
        <p:spPr>
          <a:xfrm>
            <a:off x="8794569" y="3087461"/>
            <a:ext cx="271012" cy="183128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pic>
        <p:nvPicPr>
          <p:cNvPr id="6" name="Resim 5">
            <a:extLst>
              <a:ext uri="{FF2B5EF4-FFF2-40B4-BE49-F238E27FC236}">
                <a16:creationId xmlns:a16="http://schemas.microsoft.com/office/drawing/2014/main" id="{8822E1AA-F315-B51D-F124-BCF82423621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1971298" y="2801806"/>
            <a:ext cx="1687375" cy="1746650"/>
          </a:xfrm>
          <a:prstGeom prst="rect">
            <a:avLst/>
          </a:prstGeom>
        </p:spPr>
      </p:pic>
      <p:pic>
        <p:nvPicPr>
          <p:cNvPr id="1032" name="Picture 8" descr="Taş Ev Nasıl Yapılmalı ? - Stone Plus Türkiye | Kent Estetik Merkezi">
            <a:extLst>
              <a:ext uri="{FF2B5EF4-FFF2-40B4-BE49-F238E27FC236}">
                <a16:creationId xmlns:a16="http://schemas.microsoft.com/office/drawing/2014/main" id="{1F7D2055-2285-942A-C628-F4D0D5C6B50D}"/>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3707918" y="2791751"/>
            <a:ext cx="1708454" cy="1746650"/>
          </a:xfrm>
          <a:prstGeom prst="rect">
            <a:avLst/>
          </a:prstGeom>
          <a:noFill/>
          <a:extLst>
            <a:ext uri="{909E8E84-426E-40DD-AFC4-6F175D3DCCD1}">
              <a14:hiddenFill xmlns:a14="http://schemas.microsoft.com/office/drawing/2010/main">
                <a:solidFill>
                  <a:srgbClr val="FFFFFF"/>
                </a:solidFill>
              </a14:hiddenFill>
            </a:ext>
          </a:extLst>
        </p:spPr>
      </p:pic>
      <p:pic>
        <p:nvPicPr>
          <p:cNvPr id="9" name="Resim 8">
            <a:extLst>
              <a:ext uri="{FF2B5EF4-FFF2-40B4-BE49-F238E27FC236}">
                <a16:creationId xmlns:a16="http://schemas.microsoft.com/office/drawing/2014/main" id="{FB8A1415-6A9E-C4A7-90FD-C03A726B093B}"/>
              </a:ext>
            </a:extLst>
          </p:cNvPr>
          <p:cNvPicPr>
            <a:picLocks noChangeAspect="1"/>
          </p:cNvPicPr>
          <p:nvPr/>
        </p:nvPicPr>
        <p:blipFill>
          <a:blip r:embed="rId7"/>
          <a:stretch>
            <a:fillRect/>
          </a:stretch>
        </p:blipFill>
        <p:spPr>
          <a:xfrm>
            <a:off x="5474971" y="2788051"/>
            <a:ext cx="1706679" cy="1750349"/>
          </a:xfrm>
          <a:prstGeom prst="rect">
            <a:avLst/>
          </a:prstGeom>
        </p:spPr>
      </p:pic>
      <p:pic>
        <p:nvPicPr>
          <p:cNvPr id="13" name="Resim 12" descr="duvar, iç mekan, suya batmak, lavabo, iç mekan tasarımı içeren bir resim&#10;&#10;Yapay zeka tarafından oluşturulan içerik yanlış olabilir.">
            <a:extLst>
              <a:ext uri="{FF2B5EF4-FFF2-40B4-BE49-F238E27FC236}">
                <a16:creationId xmlns:a16="http://schemas.microsoft.com/office/drawing/2014/main" id="{4D8F030E-621B-DF76-74CE-DECBD59520CF}"/>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7231300" y="2788049"/>
            <a:ext cx="1715400" cy="1750351"/>
          </a:xfrm>
          <a:prstGeom prst="rect">
            <a:avLst/>
          </a:prstGeom>
        </p:spPr>
      </p:pic>
      <p:pic>
        <p:nvPicPr>
          <p:cNvPr id="1030" name="Picture 6" descr="Bölme Duvar Yapımı">
            <a:extLst>
              <a:ext uri="{FF2B5EF4-FFF2-40B4-BE49-F238E27FC236}">
                <a16:creationId xmlns:a16="http://schemas.microsoft.com/office/drawing/2014/main" id="{6BF6ABDA-E4C6-08EA-9F33-42041219C9A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708324" y="661050"/>
            <a:ext cx="1708047" cy="17540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1A5BB521-245D-5396-A9C9-4783A47BD196}"/>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p:blipFill>
        <p:spPr bwMode="auto">
          <a:xfrm>
            <a:off x="175621" y="661051"/>
            <a:ext cx="1712424" cy="1750348"/>
          </a:xfrm>
          <a:prstGeom prst="rect">
            <a:avLst/>
          </a:prstGeom>
          <a:noFill/>
          <a:extLst>
            <a:ext uri="{909E8E84-426E-40DD-AFC4-6F175D3DCCD1}">
              <a14:hiddenFill xmlns:a14="http://schemas.microsoft.com/office/drawing/2010/main">
                <a:solidFill>
                  <a:srgbClr val="FFFFFF"/>
                </a:solidFill>
              </a14:hiddenFill>
            </a:ext>
          </a:extLst>
        </p:spPr>
      </p:pic>
      <p:sp>
        <p:nvSpPr>
          <p:cNvPr id="43" name="Google Shape;482;p41">
            <a:extLst>
              <a:ext uri="{FF2B5EF4-FFF2-40B4-BE49-F238E27FC236}">
                <a16:creationId xmlns:a16="http://schemas.microsoft.com/office/drawing/2014/main" id="{D4879AF8-1CCD-5FBC-C7B2-CD1E57CF3182}"/>
              </a:ext>
            </a:extLst>
          </p:cNvPr>
          <p:cNvSpPr txBox="1">
            <a:spLocks/>
          </p:cNvSpPr>
          <p:nvPr/>
        </p:nvSpPr>
        <p:spPr>
          <a:xfrm>
            <a:off x="7259875" y="4448044"/>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Mermer kaplama bölücü duvar</a:t>
            </a:r>
          </a:p>
        </p:txBody>
      </p:sp>
      <p:sp>
        <p:nvSpPr>
          <p:cNvPr id="24" name="Google Shape;482;p41">
            <a:extLst>
              <a:ext uri="{FF2B5EF4-FFF2-40B4-BE49-F238E27FC236}">
                <a16:creationId xmlns:a16="http://schemas.microsoft.com/office/drawing/2014/main" id="{72252288-96B6-7628-7018-FFA0758E9C38}"/>
              </a:ext>
            </a:extLst>
          </p:cNvPr>
          <p:cNvSpPr txBox="1">
            <a:spLocks noGrp="1"/>
          </p:cNvSpPr>
          <p:nvPr>
            <p:ph type="title"/>
          </p:nvPr>
        </p:nvSpPr>
        <p:spPr>
          <a:xfrm>
            <a:off x="710162" y="230443"/>
            <a:ext cx="7704000" cy="53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000" noProof="1">
                <a:solidFill>
                  <a:schemeClr val="tx1"/>
                </a:solidFill>
              </a:rPr>
              <a:t>Masif</a:t>
            </a:r>
            <a:r>
              <a:rPr lang="tr-TR" sz="2000" noProof="1"/>
              <a:t> </a:t>
            </a:r>
            <a:r>
              <a:rPr lang="en-GB" sz="2000" noProof="1">
                <a:solidFill>
                  <a:schemeClr val="lt2"/>
                </a:solidFill>
              </a:rPr>
              <a:t>(geleneksel) </a:t>
            </a:r>
            <a:r>
              <a:rPr lang="en-GB" sz="2000" noProof="1">
                <a:solidFill>
                  <a:schemeClr val="tx1"/>
                </a:solidFill>
              </a:rPr>
              <a:t>bölücü duvarlar</a:t>
            </a:r>
            <a:endParaRPr lang="tr-TR" sz="2000" noProof="1">
              <a:solidFill>
                <a:schemeClr val="tx1"/>
              </a:solidFill>
            </a:endParaRPr>
          </a:p>
        </p:txBody>
      </p:sp>
      <p:sp>
        <p:nvSpPr>
          <p:cNvPr id="34" name="Google Shape;482;p41">
            <a:extLst>
              <a:ext uri="{FF2B5EF4-FFF2-40B4-BE49-F238E27FC236}">
                <a16:creationId xmlns:a16="http://schemas.microsoft.com/office/drawing/2014/main" id="{05D7EEE4-C130-484C-EAD3-769B48CA2D3A}"/>
              </a:ext>
            </a:extLst>
          </p:cNvPr>
          <p:cNvSpPr txBox="1">
            <a:spLocks/>
          </p:cNvSpPr>
          <p:nvPr/>
        </p:nvSpPr>
        <p:spPr>
          <a:xfrm>
            <a:off x="178224" y="2313649"/>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GB" sz="1200" b="0" noProof="1">
                <a:solidFill>
                  <a:srgbClr val="1D3F1F"/>
                </a:solidFill>
              </a:rPr>
              <a:t>Tuğla Duvar</a:t>
            </a:r>
            <a:endParaRPr lang="tr-TR" sz="1200" b="0" noProof="1">
              <a:solidFill>
                <a:srgbClr val="1D3F1F"/>
              </a:solidFill>
            </a:endParaRPr>
          </a:p>
        </p:txBody>
      </p:sp>
      <p:sp>
        <p:nvSpPr>
          <p:cNvPr id="35" name="Google Shape;482;p41">
            <a:extLst>
              <a:ext uri="{FF2B5EF4-FFF2-40B4-BE49-F238E27FC236}">
                <a16:creationId xmlns:a16="http://schemas.microsoft.com/office/drawing/2014/main" id="{3A2F696C-B9FD-47ED-54B1-04B773C27C90}"/>
              </a:ext>
            </a:extLst>
          </p:cNvPr>
          <p:cNvSpPr txBox="1">
            <a:spLocks/>
          </p:cNvSpPr>
          <p:nvPr/>
        </p:nvSpPr>
        <p:spPr>
          <a:xfrm>
            <a:off x="1938525" y="2313650"/>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GB" sz="1200" b="0" noProof="1">
                <a:solidFill>
                  <a:srgbClr val="1D3F1F"/>
                </a:solidFill>
              </a:rPr>
              <a:t>Gazbeton (Ytong) duvar</a:t>
            </a:r>
            <a:endParaRPr lang="tr-TR" sz="1200" b="0" noProof="1">
              <a:solidFill>
                <a:srgbClr val="1D3F1F"/>
              </a:solidFill>
            </a:endParaRPr>
          </a:p>
        </p:txBody>
      </p:sp>
      <p:sp>
        <p:nvSpPr>
          <p:cNvPr id="36" name="Google Shape;482;p41">
            <a:extLst>
              <a:ext uri="{FF2B5EF4-FFF2-40B4-BE49-F238E27FC236}">
                <a16:creationId xmlns:a16="http://schemas.microsoft.com/office/drawing/2014/main" id="{229EEDC9-90C1-D20C-25FC-DBBBBFE72D76}"/>
              </a:ext>
            </a:extLst>
          </p:cNvPr>
          <p:cNvSpPr txBox="1">
            <a:spLocks/>
          </p:cNvSpPr>
          <p:nvPr/>
        </p:nvSpPr>
        <p:spPr>
          <a:xfrm>
            <a:off x="3698825"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Betonarme bölme duvar</a:t>
            </a:r>
          </a:p>
        </p:txBody>
      </p:sp>
      <p:sp>
        <p:nvSpPr>
          <p:cNvPr id="37" name="Google Shape;482;p41">
            <a:extLst>
              <a:ext uri="{FF2B5EF4-FFF2-40B4-BE49-F238E27FC236}">
                <a16:creationId xmlns:a16="http://schemas.microsoft.com/office/drawing/2014/main" id="{897DB42F-18D0-6E61-CA57-9B9B652BE755}"/>
              </a:ext>
            </a:extLst>
          </p:cNvPr>
          <p:cNvSpPr txBox="1">
            <a:spLocks/>
          </p:cNvSpPr>
          <p:nvPr/>
        </p:nvSpPr>
        <p:spPr>
          <a:xfrm>
            <a:off x="5471000"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Taş duvar (doğal taş veya kesme taş)</a:t>
            </a:r>
          </a:p>
        </p:txBody>
      </p:sp>
      <p:sp>
        <p:nvSpPr>
          <p:cNvPr id="38" name="Google Shape;482;p41">
            <a:extLst>
              <a:ext uri="{FF2B5EF4-FFF2-40B4-BE49-F238E27FC236}">
                <a16:creationId xmlns:a16="http://schemas.microsoft.com/office/drawing/2014/main" id="{3268B18F-8D34-456E-CAF6-2005E5B5E3FA}"/>
              </a:ext>
            </a:extLst>
          </p:cNvPr>
          <p:cNvSpPr txBox="1">
            <a:spLocks/>
          </p:cNvSpPr>
          <p:nvPr/>
        </p:nvSpPr>
        <p:spPr>
          <a:xfrm>
            <a:off x="7236050" y="2313648"/>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Kerpiç duvar</a:t>
            </a:r>
          </a:p>
        </p:txBody>
      </p:sp>
      <p:sp>
        <p:nvSpPr>
          <p:cNvPr id="39" name="Google Shape;482;p41">
            <a:extLst>
              <a:ext uri="{FF2B5EF4-FFF2-40B4-BE49-F238E27FC236}">
                <a16:creationId xmlns:a16="http://schemas.microsoft.com/office/drawing/2014/main" id="{33FAE48D-4007-B0ED-E050-7E37E4E68F2D}"/>
              </a:ext>
            </a:extLst>
          </p:cNvPr>
          <p:cNvSpPr txBox="1">
            <a:spLocks/>
          </p:cNvSpPr>
          <p:nvPr/>
        </p:nvSpPr>
        <p:spPr>
          <a:xfrm>
            <a:off x="202049" y="4448045"/>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Ahşap kütük duvar</a:t>
            </a:r>
          </a:p>
        </p:txBody>
      </p:sp>
      <p:sp>
        <p:nvSpPr>
          <p:cNvPr id="40" name="Google Shape;482;p41">
            <a:extLst>
              <a:ext uri="{FF2B5EF4-FFF2-40B4-BE49-F238E27FC236}">
                <a16:creationId xmlns:a16="http://schemas.microsoft.com/office/drawing/2014/main" id="{813DE6C9-804A-65EB-52EE-B459594829E4}"/>
              </a:ext>
            </a:extLst>
          </p:cNvPr>
          <p:cNvSpPr txBox="1">
            <a:spLocks/>
          </p:cNvSpPr>
          <p:nvPr/>
        </p:nvSpPr>
        <p:spPr>
          <a:xfrm>
            <a:off x="1962350" y="4448046"/>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Klasik dolu tuğla duvar (kırmızı tuğla</a:t>
            </a:r>
          </a:p>
        </p:txBody>
      </p:sp>
      <p:sp>
        <p:nvSpPr>
          <p:cNvPr id="41" name="Google Shape;482;p41">
            <a:extLst>
              <a:ext uri="{FF2B5EF4-FFF2-40B4-BE49-F238E27FC236}">
                <a16:creationId xmlns:a16="http://schemas.microsoft.com/office/drawing/2014/main" id="{F579DC94-60A2-3C6B-14AC-8E4CB5A0164F}"/>
              </a:ext>
            </a:extLst>
          </p:cNvPr>
          <p:cNvSpPr txBox="1">
            <a:spLocks/>
          </p:cNvSpPr>
          <p:nvPr/>
        </p:nvSpPr>
        <p:spPr>
          <a:xfrm>
            <a:off x="3722650"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Örgü taş duvar</a:t>
            </a:r>
          </a:p>
        </p:txBody>
      </p:sp>
      <p:sp>
        <p:nvSpPr>
          <p:cNvPr id="42" name="Google Shape;482;p41">
            <a:extLst>
              <a:ext uri="{FF2B5EF4-FFF2-40B4-BE49-F238E27FC236}">
                <a16:creationId xmlns:a16="http://schemas.microsoft.com/office/drawing/2014/main" id="{CBB0455C-92E7-C345-6D63-B317E848AC5D}"/>
              </a:ext>
            </a:extLst>
          </p:cNvPr>
          <p:cNvSpPr txBox="1">
            <a:spLocks/>
          </p:cNvSpPr>
          <p:nvPr/>
        </p:nvSpPr>
        <p:spPr>
          <a:xfrm>
            <a:off x="5494825"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Kireçtaşı kaplama duvar</a:t>
            </a:r>
          </a:p>
        </p:txBody>
      </p:sp>
      <p:sp>
        <p:nvSpPr>
          <p:cNvPr id="7" name="AutoShape 10" descr="Doğal Kireçtaşı Kale Duvar Kaplama Taşı-Çin'inKireçtaşı Asfaltlama,  Bluestone Döşeme">
            <a:extLst>
              <a:ext uri="{FF2B5EF4-FFF2-40B4-BE49-F238E27FC236}">
                <a16:creationId xmlns:a16="http://schemas.microsoft.com/office/drawing/2014/main" id="{41307195-57B0-DE65-1F64-91CB853735E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 name="Resim 4" descr="bina, mülk, kompozit malzeme, beton içeren bir resim&#10;&#10;Yapay zeka tarafından oluşturulan içerik yanlış olabilir.">
            <a:extLst>
              <a:ext uri="{FF2B5EF4-FFF2-40B4-BE49-F238E27FC236}">
                <a16:creationId xmlns:a16="http://schemas.microsoft.com/office/drawing/2014/main" id="{C2BEA3AE-1B97-07E5-3BD4-0F4F4A55E2CE}"/>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1942446" y="657353"/>
            <a:ext cx="1705670" cy="1753126"/>
          </a:xfrm>
          <a:prstGeom prst="rect">
            <a:avLst/>
          </a:prstGeom>
        </p:spPr>
      </p:pic>
      <p:pic>
        <p:nvPicPr>
          <p:cNvPr id="10" name="Resim 9">
            <a:extLst>
              <a:ext uri="{FF2B5EF4-FFF2-40B4-BE49-F238E27FC236}">
                <a16:creationId xmlns:a16="http://schemas.microsoft.com/office/drawing/2014/main" id="{899F0D94-813F-2934-C048-8C30A10D2C27}"/>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181400" y="2784355"/>
            <a:ext cx="1707475" cy="1754045"/>
          </a:xfrm>
          <a:prstGeom prst="rect">
            <a:avLst/>
          </a:prstGeom>
        </p:spPr>
      </p:pic>
      <p:sp>
        <p:nvSpPr>
          <p:cNvPr id="4" name="Dikdörtgen 3">
            <a:extLst>
              <a:ext uri="{FF2B5EF4-FFF2-40B4-BE49-F238E27FC236}">
                <a16:creationId xmlns:a16="http://schemas.microsoft.com/office/drawing/2014/main" id="{C571DDA4-6045-DECA-B13F-164FB63599AA}"/>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8" name="Dikdörtgen 7">
            <a:extLst>
              <a:ext uri="{FF2B5EF4-FFF2-40B4-BE49-F238E27FC236}">
                <a16:creationId xmlns:a16="http://schemas.microsoft.com/office/drawing/2014/main" id="{9616A29A-392F-F0C9-81E8-CE01E768113C}"/>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11" name="Dikdörtgen 10">
            <a:extLst>
              <a:ext uri="{FF2B5EF4-FFF2-40B4-BE49-F238E27FC236}">
                <a16:creationId xmlns:a16="http://schemas.microsoft.com/office/drawing/2014/main" id="{068CC3E2-8EA4-90F1-3116-C161B1E340F1}"/>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2" name="Dikdörtgen 11">
            <a:extLst>
              <a:ext uri="{FF2B5EF4-FFF2-40B4-BE49-F238E27FC236}">
                <a16:creationId xmlns:a16="http://schemas.microsoft.com/office/drawing/2014/main" id="{18574A03-8B96-E8AD-3D1F-758409D81B7B}"/>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4" name="Dikdörtgen 13">
            <a:extLst>
              <a:ext uri="{FF2B5EF4-FFF2-40B4-BE49-F238E27FC236}">
                <a16:creationId xmlns:a16="http://schemas.microsoft.com/office/drawing/2014/main" id="{4BC34408-4F60-DD06-EB61-AC4A86DC7E55}"/>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15" name="Dikdörtgen 14">
            <a:extLst>
              <a:ext uri="{FF2B5EF4-FFF2-40B4-BE49-F238E27FC236}">
                <a16:creationId xmlns:a16="http://schemas.microsoft.com/office/drawing/2014/main" id="{E3FACF1C-F7EC-323E-8A46-E3C5A4E0F729}"/>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6" name="Dikdörtgen 15">
            <a:extLst>
              <a:ext uri="{FF2B5EF4-FFF2-40B4-BE49-F238E27FC236}">
                <a16:creationId xmlns:a16="http://schemas.microsoft.com/office/drawing/2014/main" id="{8D8A1646-2BF9-5E29-E747-BECB2CA5BC80}"/>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7" name="Dikdörtgen 16">
            <a:extLst>
              <a:ext uri="{FF2B5EF4-FFF2-40B4-BE49-F238E27FC236}">
                <a16:creationId xmlns:a16="http://schemas.microsoft.com/office/drawing/2014/main" id="{853D433C-C20B-9885-98EA-68B5BA6AE65F}"/>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8" name="Dikdörtgen 17">
            <a:extLst>
              <a:ext uri="{FF2B5EF4-FFF2-40B4-BE49-F238E27FC236}">
                <a16:creationId xmlns:a16="http://schemas.microsoft.com/office/drawing/2014/main" id="{402EC4A0-D377-A874-4075-0B1E25B1594E}"/>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9" name="Dikdörtgen 18">
            <a:extLst>
              <a:ext uri="{FF2B5EF4-FFF2-40B4-BE49-F238E27FC236}">
                <a16:creationId xmlns:a16="http://schemas.microsoft.com/office/drawing/2014/main" id="{AC051C60-76C4-BD5B-AB39-2DAD4E845494}"/>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0" name="Dikdörtgen 19">
            <a:extLst>
              <a:ext uri="{FF2B5EF4-FFF2-40B4-BE49-F238E27FC236}">
                <a16:creationId xmlns:a16="http://schemas.microsoft.com/office/drawing/2014/main" id="{057F4DA6-C009-CDDC-E2B0-5D2381227A80}"/>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21" name="Dikdörtgen 20">
            <a:extLst>
              <a:ext uri="{FF2B5EF4-FFF2-40B4-BE49-F238E27FC236}">
                <a16:creationId xmlns:a16="http://schemas.microsoft.com/office/drawing/2014/main" id="{86F119A4-898C-0E36-39EA-4D7E9111B818}"/>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22" name="Dikdörtgen 21">
            <a:extLst>
              <a:ext uri="{FF2B5EF4-FFF2-40B4-BE49-F238E27FC236}">
                <a16:creationId xmlns:a16="http://schemas.microsoft.com/office/drawing/2014/main" id="{0FE000AE-4501-C48A-838C-EA8C9AA62646}"/>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23" name="Dikdörtgen 22">
            <a:extLst>
              <a:ext uri="{FF2B5EF4-FFF2-40B4-BE49-F238E27FC236}">
                <a16:creationId xmlns:a16="http://schemas.microsoft.com/office/drawing/2014/main" id="{DC2F23C4-4A7A-5F76-64CE-DF4953BFE3F3}"/>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5" name="Dikdörtgen 24">
            <a:extLst>
              <a:ext uri="{FF2B5EF4-FFF2-40B4-BE49-F238E27FC236}">
                <a16:creationId xmlns:a16="http://schemas.microsoft.com/office/drawing/2014/main" id="{B9E8B0D3-E4DB-8417-7C9B-D9607B30063C}"/>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6" name="Dikdörtgen 25">
            <a:extLst>
              <a:ext uri="{FF2B5EF4-FFF2-40B4-BE49-F238E27FC236}">
                <a16:creationId xmlns:a16="http://schemas.microsoft.com/office/drawing/2014/main" id="{66C30980-AC39-411B-C98A-EED79EC5EBC1}"/>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7" name="Dikdörtgen 26">
            <a:extLst>
              <a:ext uri="{FF2B5EF4-FFF2-40B4-BE49-F238E27FC236}">
                <a16:creationId xmlns:a16="http://schemas.microsoft.com/office/drawing/2014/main" id="{DC2F0472-584F-1CF1-4416-ADAE1DE67BE4}"/>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8" name="Dikdörtgen 27">
            <a:extLst>
              <a:ext uri="{FF2B5EF4-FFF2-40B4-BE49-F238E27FC236}">
                <a16:creationId xmlns:a16="http://schemas.microsoft.com/office/drawing/2014/main" id="{A623D634-D242-59D9-17EE-26FC8B119AA7}"/>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9" name="Dikdörtgen 28">
            <a:extLst>
              <a:ext uri="{FF2B5EF4-FFF2-40B4-BE49-F238E27FC236}">
                <a16:creationId xmlns:a16="http://schemas.microsoft.com/office/drawing/2014/main" id="{6601961E-495D-C699-6C2D-2084B26CA3DD}"/>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30" name="Dikdörtgen 29">
            <a:extLst>
              <a:ext uri="{FF2B5EF4-FFF2-40B4-BE49-F238E27FC236}">
                <a16:creationId xmlns:a16="http://schemas.microsoft.com/office/drawing/2014/main" id="{113179B0-2E15-74C6-352D-DF21369228F7}"/>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31" name="Dikdörtgen 30">
            <a:extLst>
              <a:ext uri="{FF2B5EF4-FFF2-40B4-BE49-F238E27FC236}">
                <a16:creationId xmlns:a16="http://schemas.microsoft.com/office/drawing/2014/main" id="{80CD3312-653C-8543-7528-C40FF8BF104F}"/>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2" name="Dikdörtgen 31">
            <a:extLst>
              <a:ext uri="{FF2B5EF4-FFF2-40B4-BE49-F238E27FC236}">
                <a16:creationId xmlns:a16="http://schemas.microsoft.com/office/drawing/2014/main" id="{FAABA45B-F262-2302-5883-2E9596ABDF44}"/>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3" name="Dikdörtgen 32">
            <a:extLst>
              <a:ext uri="{FF2B5EF4-FFF2-40B4-BE49-F238E27FC236}">
                <a16:creationId xmlns:a16="http://schemas.microsoft.com/office/drawing/2014/main" id="{00079BAE-111B-31A8-D4D9-61769036D340}"/>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44" name="Dikdörtgen 43">
            <a:extLst>
              <a:ext uri="{FF2B5EF4-FFF2-40B4-BE49-F238E27FC236}">
                <a16:creationId xmlns:a16="http://schemas.microsoft.com/office/drawing/2014/main" id="{64CAD62B-1A09-DE7B-D6F5-2BA41033F480}"/>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45" name="Dikdörtgen 44">
            <a:extLst>
              <a:ext uri="{FF2B5EF4-FFF2-40B4-BE49-F238E27FC236}">
                <a16:creationId xmlns:a16="http://schemas.microsoft.com/office/drawing/2014/main" id="{D9327D5A-BE7B-1920-6939-1322F6370F8D}"/>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6" name="Dikdörtgen 45">
            <a:extLst>
              <a:ext uri="{FF2B5EF4-FFF2-40B4-BE49-F238E27FC236}">
                <a16:creationId xmlns:a16="http://schemas.microsoft.com/office/drawing/2014/main" id="{0922246B-55D2-BF81-6320-83E8CE089077}"/>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47" name="Dikdörtgen 46">
            <a:extLst>
              <a:ext uri="{FF2B5EF4-FFF2-40B4-BE49-F238E27FC236}">
                <a16:creationId xmlns:a16="http://schemas.microsoft.com/office/drawing/2014/main" id="{2550AF6A-ED7F-46C6-D70B-5C28E319B9F4}"/>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8" name="Dikdörtgen 47">
            <a:extLst>
              <a:ext uri="{FF2B5EF4-FFF2-40B4-BE49-F238E27FC236}">
                <a16:creationId xmlns:a16="http://schemas.microsoft.com/office/drawing/2014/main" id="{B5FF19DE-C5B3-36A5-9853-A97617D1D106}"/>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80">
                                          <p:stCondLst>
                                            <p:cond delay="0"/>
                                          </p:stCondLst>
                                        </p:cTn>
                                        <p:tgtEl>
                                          <p:spTgt spid="44"/>
                                        </p:tgtEl>
                                      </p:cBhvr>
                                    </p:animEffect>
                                    <p:anim calcmode="lin" valueType="num">
                                      <p:cBhvr>
                                        <p:cTn id="8"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 dur="26">
                                          <p:stCondLst>
                                            <p:cond delay="650"/>
                                          </p:stCondLst>
                                        </p:cTn>
                                        <p:tgtEl>
                                          <p:spTgt spid="44"/>
                                        </p:tgtEl>
                                      </p:cBhvr>
                                      <p:to x="100000" y="60000"/>
                                    </p:animScale>
                                    <p:animScale>
                                      <p:cBhvr>
                                        <p:cTn id="14" dur="166" decel="50000">
                                          <p:stCondLst>
                                            <p:cond delay="676"/>
                                          </p:stCondLst>
                                        </p:cTn>
                                        <p:tgtEl>
                                          <p:spTgt spid="44"/>
                                        </p:tgtEl>
                                      </p:cBhvr>
                                      <p:to x="100000" y="100000"/>
                                    </p:animScale>
                                    <p:animScale>
                                      <p:cBhvr>
                                        <p:cTn id="15" dur="26">
                                          <p:stCondLst>
                                            <p:cond delay="1312"/>
                                          </p:stCondLst>
                                        </p:cTn>
                                        <p:tgtEl>
                                          <p:spTgt spid="44"/>
                                        </p:tgtEl>
                                      </p:cBhvr>
                                      <p:to x="100000" y="80000"/>
                                    </p:animScale>
                                    <p:animScale>
                                      <p:cBhvr>
                                        <p:cTn id="16" dur="166" decel="50000">
                                          <p:stCondLst>
                                            <p:cond delay="1338"/>
                                          </p:stCondLst>
                                        </p:cTn>
                                        <p:tgtEl>
                                          <p:spTgt spid="44"/>
                                        </p:tgtEl>
                                      </p:cBhvr>
                                      <p:to x="100000" y="100000"/>
                                    </p:animScale>
                                    <p:animScale>
                                      <p:cBhvr>
                                        <p:cTn id="17" dur="26">
                                          <p:stCondLst>
                                            <p:cond delay="1642"/>
                                          </p:stCondLst>
                                        </p:cTn>
                                        <p:tgtEl>
                                          <p:spTgt spid="44"/>
                                        </p:tgtEl>
                                      </p:cBhvr>
                                      <p:to x="100000" y="90000"/>
                                    </p:animScale>
                                    <p:animScale>
                                      <p:cBhvr>
                                        <p:cTn id="18" dur="166" decel="50000">
                                          <p:stCondLst>
                                            <p:cond delay="1668"/>
                                          </p:stCondLst>
                                        </p:cTn>
                                        <p:tgtEl>
                                          <p:spTgt spid="44"/>
                                        </p:tgtEl>
                                      </p:cBhvr>
                                      <p:to x="100000" y="100000"/>
                                    </p:animScale>
                                    <p:animScale>
                                      <p:cBhvr>
                                        <p:cTn id="19" dur="26">
                                          <p:stCondLst>
                                            <p:cond delay="1808"/>
                                          </p:stCondLst>
                                        </p:cTn>
                                        <p:tgtEl>
                                          <p:spTgt spid="44"/>
                                        </p:tgtEl>
                                      </p:cBhvr>
                                      <p:to x="100000" y="95000"/>
                                    </p:animScale>
                                    <p:animScale>
                                      <p:cBhvr>
                                        <p:cTn id="20" dur="166" decel="50000">
                                          <p:stCondLst>
                                            <p:cond delay="1834"/>
                                          </p:stCondLst>
                                        </p:cTn>
                                        <p:tgtEl>
                                          <p:spTgt spid="4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9" name="Resim 8" descr="duvar, iç mekan, iç mekan tasarımı, döşeme içeren bir resim&#10;&#10;Yapay zeka tarafından oluşturulan içerik yanlış olabilir.">
            <a:extLst>
              <a:ext uri="{FF2B5EF4-FFF2-40B4-BE49-F238E27FC236}">
                <a16:creationId xmlns:a16="http://schemas.microsoft.com/office/drawing/2014/main" id="{4CAE1829-9300-A04C-BFA4-D5D4F6A664C2}"/>
              </a:ext>
            </a:extLst>
          </p:cNvPr>
          <p:cNvPicPr>
            <a:picLocks noChangeAspect="1"/>
          </p:cNvPicPr>
          <p:nvPr/>
        </p:nvPicPr>
        <p:blipFill>
          <a:blip r:embed="rId3"/>
          <a:stretch>
            <a:fillRect/>
          </a:stretch>
        </p:blipFill>
        <p:spPr>
          <a:xfrm>
            <a:off x="5468625" y="661049"/>
            <a:ext cx="1710177" cy="1750349"/>
          </a:xfrm>
          <a:prstGeom prst="rect">
            <a:avLst/>
          </a:prstGeom>
        </p:spPr>
      </p:pic>
      <p:pic>
        <p:nvPicPr>
          <p:cNvPr id="15" name="Resim 14">
            <a:extLst>
              <a:ext uri="{FF2B5EF4-FFF2-40B4-BE49-F238E27FC236}">
                <a16:creationId xmlns:a16="http://schemas.microsoft.com/office/drawing/2014/main" id="{9D0FCA3D-126B-6D40-EF5B-FE44E6D9536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709743" y="2788053"/>
            <a:ext cx="1699732" cy="1750350"/>
          </a:xfrm>
          <a:prstGeom prst="rect">
            <a:avLst/>
          </a:prstGeom>
        </p:spPr>
      </p:pic>
      <p:pic>
        <p:nvPicPr>
          <p:cNvPr id="40" name="Resim 39">
            <a:extLst>
              <a:ext uri="{FF2B5EF4-FFF2-40B4-BE49-F238E27FC236}">
                <a16:creationId xmlns:a16="http://schemas.microsoft.com/office/drawing/2014/main" id="{F209A6D4-2F41-0F33-B1BA-FDF94B4F6C3E}"/>
              </a:ext>
            </a:extLst>
          </p:cNvPr>
          <p:cNvPicPr>
            <a:picLocks noChangeAspect="1"/>
          </p:cNvPicPr>
          <p:nvPr/>
        </p:nvPicPr>
        <p:blipFill>
          <a:blip r:embed="rId5"/>
          <a:stretch>
            <a:fillRect/>
          </a:stretch>
        </p:blipFill>
        <p:spPr>
          <a:xfrm>
            <a:off x="7228926" y="661049"/>
            <a:ext cx="1715400" cy="1750350"/>
          </a:xfrm>
          <a:prstGeom prst="rect">
            <a:avLst/>
          </a:prstGeom>
        </p:spPr>
      </p:pic>
      <p:pic>
        <p:nvPicPr>
          <p:cNvPr id="5" name="Resim 4" descr="tasarım, taslak içeren bir resim&#10;&#10;Yapay zeka tarafından oluşturulan içerik yanlış olabilir.">
            <a:extLst>
              <a:ext uri="{FF2B5EF4-FFF2-40B4-BE49-F238E27FC236}">
                <a16:creationId xmlns:a16="http://schemas.microsoft.com/office/drawing/2014/main" id="{FEDB7D43-2D7C-51B3-8B82-2444F7809A4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940898" y="661049"/>
            <a:ext cx="1708277" cy="1750350"/>
          </a:xfrm>
          <a:prstGeom prst="rect">
            <a:avLst/>
          </a:prstGeom>
        </p:spPr>
      </p:pic>
      <p:sp>
        <p:nvSpPr>
          <p:cNvPr id="466" name="Google Shape;466;p39"/>
          <p:cNvSpPr/>
          <p:nvPr/>
        </p:nvSpPr>
        <p:spPr>
          <a:xfrm>
            <a:off x="0" y="296600"/>
            <a:ext cx="1807800" cy="572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467" name="Google Shape;467;p39"/>
          <p:cNvSpPr/>
          <p:nvPr/>
        </p:nvSpPr>
        <p:spPr>
          <a:xfrm>
            <a:off x="173400" y="374750"/>
            <a:ext cx="1461000" cy="416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18" name="Google Shape;482;p41">
            <a:extLst>
              <a:ext uri="{FF2B5EF4-FFF2-40B4-BE49-F238E27FC236}">
                <a16:creationId xmlns:a16="http://schemas.microsoft.com/office/drawing/2014/main" id="{432E2913-1B83-9F8D-A227-32F32C2FD746}"/>
              </a:ext>
            </a:extLst>
          </p:cNvPr>
          <p:cNvSpPr txBox="1">
            <a:spLocks/>
          </p:cNvSpPr>
          <p:nvPr/>
        </p:nvSpPr>
        <p:spPr>
          <a:xfrm>
            <a:off x="7259875" y="4448044"/>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Hafif çelik panel duvar</a:t>
            </a:r>
          </a:p>
        </p:txBody>
      </p:sp>
      <p:sp>
        <p:nvSpPr>
          <p:cNvPr id="29" name="Google Shape;482;p41">
            <a:extLst>
              <a:ext uri="{FF2B5EF4-FFF2-40B4-BE49-F238E27FC236}">
                <a16:creationId xmlns:a16="http://schemas.microsoft.com/office/drawing/2014/main" id="{6C8FB969-9855-AEBF-6734-D808D1658D30}"/>
              </a:ext>
            </a:extLst>
          </p:cNvPr>
          <p:cNvSpPr txBox="1">
            <a:spLocks noGrp="1"/>
          </p:cNvSpPr>
          <p:nvPr>
            <p:ph type="title"/>
          </p:nvPr>
        </p:nvSpPr>
        <p:spPr>
          <a:xfrm>
            <a:off x="720000" y="250399"/>
            <a:ext cx="7704000" cy="53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sz="2000" noProof="1">
                <a:solidFill>
                  <a:schemeClr val="tx1"/>
                </a:solidFill>
              </a:rPr>
              <a:t>Hafif Yapı Bölücü Duvarlar</a:t>
            </a:r>
          </a:p>
        </p:txBody>
      </p:sp>
      <p:sp>
        <p:nvSpPr>
          <p:cNvPr id="30" name="Google Shape;482;p41">
            <a:extLst>
              <a:ext uri="{FF2B5EF4-FFF2-40B4-BE49-F238E27FC236}">
                <a16:creationId xmlns:a16="http://schemas.microsoft.com/office/drawing/2014/main" id="{F2DAE7BF-FA64-CA4A-2B68-9FB4091135F5}"/>
              </a:ext>
            </a:extLst>
          </p:cNvPr>
          <p:cNvSpPr txBox="1">
            <a:spLocks/>
          </p:cNvSpPr>
          <p:nvPr/>
        </p:nvSpPr>
        <p:spPr>
          <a:xfrm>
            <a:off x="178224" y="2313649"/>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Alçıpan bölme duvar</a:t>
            </a:r>
          </a:p>
        </p:txBody>
      </p:sp>
      <p:sp>
        <p:nvSpPr>
          <p:cNvPr id="31" name="Google Shape;482;p41">
            <a:extLst>
              <a:ext uri="{FF2B5EF4-FFF2-40B4-BE49-F238E27FC236}">
                <a16:creationId xmlns:a16="http://schemas.microsoft.com/office/drawing/2014/main" id="{20E4FC5F-7CFF-423A-083E-646804F53A2E}"/>
              </a:ext>
            </a:extLst>
          </p:cNvPr>
          <p:cNvSpPr txBox="1">
            <a:spLocks/>
          </p:cNvSpPr>
          <p:nvPr/>
        </p:nvSpPr>
        <p:spPr>
          <a:xfrm>
            <a:off x="1938525" y="2313650"/>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Çift kat alçıpan duvar (ses yalıtımlı)</a:t>
            </a:r>
          </a:p>
        </p:txBody>
      </p:sp>
      <p:sp>
        <p:nvSpPr>
          <p:cNvPr id="32" name="Google Shape;482;p41">
            <a:extLst>
              <a:ext uri="{FF2B5EF4-FFF2-40B4-BE49-F238E27FC236}">
                <a16:creationId xmlns:a16="http://schemas.microsoft.com/office/drawing/2014/main" id="{0A76D501-BBE6-3A67-1E55-3FA0DB5D6F44}"/>
              </a:ext>
            </a:extLst>
          </p:cNvPr>
          <p:cNvSpPr txBox="1">
            <a:spLocks/>
          </p:cNvSpPr>
          <p:nvPr/>
        </p:nvSpPr>
        <p:spPr>
          <a:xfrm>
            <a:off x="3698825"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Çelik karkaslı alçıpan duvar</a:t>
            </a:r>
          </a:p>
        </p:txBody>
      </p:sp>
      <p:sp>
        <p:nvSpPr>
          <p:cNvPr id="33" name="Google Shape;482;p41">
            <a:extLst>
              <a:ext uri="{FF2B5EF4-FFF2-40B4-BE49-F238E27FC236}">
                <a16:creationId xmlns:a16="http://schemas.microsoft.com/office/drawing/2014/main" id="{D273090F-4B86-5C1C-8A8A-957D0CBE3F00}"/>
              </a:ext>
            </a:extLst>
          </p:cNvPr>
          <p:cNvSpPr txBox="1">
            <a:spLocks/>
          </p:cNvSpPr>
          <p:nvPr/>
        </p:nvSpPr>
        <p:spPr>
          <a:xfrm>
            <a:off x="5471000"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Ahşap panel bölücü duvar</a:t>
            </a:r>
          </a:p>
        </p:txBody>
      </p:sp>
      <p:sp>
        <p:nvSpPr>
          <p:cNvPr id="34" name="Google Shape;482;p41">
            <a:extLst>
              <a:ext uri="{FF2B5EF4-FFF2-40B4-BE49-F238E27FC236}">
                <a16:creationId xmlns:a16="http://schemas.microsoft.com/office/drawing/2014/main" id="{609A102F-5448-320F-5C76-722DA1AAC9E2}"/>
              </a:ext>
            </a:extLst>
          </p:cNvPr>
          <p:cNvSpPr txBox="1">
            <a:spLocks/>
          </p:cNvSpPr>
          <p:nvPr/>
        </p:nvSpPr>
        <p:spPr>
          <a:xfrm>
            <a:off x="7236050" y="2313648"/>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MDF/HDF modüler duvar</a:t>
            </a:r>
          </a:p>
        </p:txBody>
      </p:sp>
      <p:sp>
        <p:nvSpPr>
          <p:cNvPr id="35" name="Google Shape;482;p41">
            <a:extLst>
              <a:ext uri="{FF2B5EF4-FFF2-40B4-BE49-F238E27FC236}">
                <a16:creationId xmlns:a16="http://schemas.microsoft.com/office/drawing/2014/main" id="{E8EDE2FB-C3D3-F5F2-5BD3-9D7C1017F093}"/>
              </a:ext>
            </a:extLst>
          </p:cNvPr>
          <p:cNvSpPr txBox="1">
            <a:spLocks/>
          </p:cNvSpPr>
          <p:nvPr/>
        </p:nvSpPr>
        <p:spPr>
          <a:xfrm>
            <a:off x="202049" y="4448045"/>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PVC bölme duvar</a:t>
            </a:r>
          </a:p>
        </p:txBody>
      </p:sp>
      <p:sp>
        <p:nvSpPr>
          <p:cNvPr id="37" name="Google Shape;482;p41">
            <a:extLst>
              <a:ext uri="{FF2B5EF4-FFF2-40B4-BE49-F238E27FC236}">
                <a16:creationId xmlns:a16="http://schemas.microsoft.com/office/drawing/2014/main" id="{D862FB74-FAAC-65E4-81D4-EFE53785DE5F}"/>
              </a:ext>
            </a:extLst>
          </p:cNvPr>
          <p:cNvSpPr txBox="1">
            <a:spLocks/>
          </p:cNvSpPr>
          <p:nvPr/>
        </p:nvSpPr>
        <p:spPr>
          <a:xfrm>
            <a:off x="3722650"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Sentetik taş duvar</a:t>
            </a:r>
          </a:p>
        </p:txBody>
      </p:sp>
      <p:sp>
        <p:nvSpPr>
          <p:cNvPr id="38" name="Google Shape;482;p41">
            <a:extLst>
              <a:ext uri="{FF2B5EF4-FFF2-40B4-BE49-F238E27FC236}">
                <a16:creationId xmlns:a16="http://schemas.microsoft.com/office/drawing/2014/main" id="{35CF56E3-EF9D-41E8-4958-EED7017296FD}"/>
              </a:ext>
            </a:extLst>
          </p:cNvPr>
          <p:cNvSpPr txBox="1">
            <a:spLocks/>
          </p:cNvSpPr>
          <p:nvPr/>
        </p:nvSpPr>
        <p:spPr>
          <a:xfrm>
            <a:off x="5494825"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Strafor dolgulu hafif duvar</a:t>
            </a:r>
          </a:p>
        </p:txBody>
      </p:sp>
      <p:pic>
        <p:nvPicPr>
          <p:cNvPr id="7" name="Resim 6">
            <a:extLst>
              <a:ext uri="{FF2B5EF4-FFF2-40B4-BE49-F238E27FC236}">
                <a16:creationId xmlns:a16="http://schemas.microsoft.com/office/drawing/2014/main" id="{74122F74-6F06-AFD1-B8B6-7EEEB06E97BA}"/>
              </a:ext>
            </a:extLst>
          </p:cNvPr>
          <p:cNvPicPr>
            <a:picLocks noChangeAspect="1"/>
          </p:cNvPicPr>
          <p:nvPr/>
        </p:nvPicPr>
        <p:blipFill>
          <a:blip r:embed="rId7" cstate="hqprint">
            <a:extLst>
              <a:ext uri="{28A0092B-C50C-407E-A947-70E740481C1C}">
                <a14:useLocalDpi xmlns:a14="http://schemas.microsoft.com/office/drawing/2010/main"/>
              </a:ext>
            </a:extLst>
          </a:blip>
          <a:srcRect t="638" r="29778"/>
          <a:stretch/>
        </p:blipFill>
        <p:spPr>
          <a:xfrm>
            <a:off x="3705949" y="661048"/>
            <a:ext cx="1710177" cy="1750350"/>
          </a:xfrm>
          <a:prstGeom prst="rect">
            <a:avLst/>
          </a:prstGeom>
        </p:spPr>
      </p:pic>
      <p:pic>
        <p:nvPicPr>
          <p:cNvPr id="17" name="Resim 16">
            <a:extLst>
              <a:ext uri="{FF2B5EF4-FFF2-40B4-BE49-F238E27FC236}">
                <a16:creationId xmlns:a16="http://schemas.microsoft.com/office/drawing/2014/main" id="{AF0D4CAF-200D-A318-02AD-4DEB011018D4}"/>
              </a:ext>
            </a:extLst>
          </p:cNvPr>
          <p:cNvPicPr>
            <a:picLocks noChangeAspect="1"/>
          </p:cNvPicPr>
          <p:nvPr/>
        </p:nvPicPr>
        <p:blipFill>
          <a:blip r:embed="rId8"/>
          <a:stretch>
            <a:fillRect/>
          </a:stretch>
        </p:blipFill>
        <p:spPr>
          <a:xfrm>
            <a:off x="5468625" y="2788052"/>
            <a:ext cx="1713023" cy="1750351"/>
          </a:xfrm>
          <a:prstGeom prst="rect">
            <a:avLst/>
          </a:prstGeom>
        </p:spPr>
      </p:pic>
      <p:pic>
        <p:nvPicPr>
          <p:cNvPr id="3" name="Resim 2" descr="duvar, iç mekan, zemin, resim çerçevesi içeren bir resim&#10;&#10;Yapay zeka tarafından oluşturulan içerik yanlış olabilir.">
            <a:extLst>
              <a:ext uri="{FF2B5EF4-FFF2-40B4-BE49-F238E27FC236}">
                <a16:creationId xmlns:a16="http://schemas.microsoft.com/office/drawing/2014/main" id="{749C7AF0-FFAE-3360-D02E-865859308462}"/>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175847" y="661048"/>
            <a:ext cx="1707803" cy="1750350"/>
          </a:xfrm>
          <a:prstGeom prst="rect">
            <a:avLst/>
          </a:prstGeom>
        </p:spPr>
      </p:pic>
      <p:sp>
        <p:nvSpPr>
          <p:cNvPr id="36" name="Google Shape;482;p41">
            <a:extLst>
              <a:ext uri="{FF2B5EF4-FFF2-40B4-BE49-F238E27FC236}">
                <a16:creationId xmlns:a16="http://schemas.microsoft.com/office/drawing/2014/main" id="{10889BCE-9858-1F18-045C-F06D56B115D1}"/>
              </a:ext>
            </a:extLst>
          </p:cNvPr>
          <p:cNvSpPr txBox="1">
            <a:spLocks/>
          </p:cNvSpPr>
          <p:nvPr/>
        </p:nvSpPr>
        <p:spPr>
          <a:xfrm>
            <a:off x="1962350" y="4448046"/>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Plastik kompozit paneller</a:t>
            </a:r>
          </a:p>
        </p:txBody>
      </p:sp>
      <p:pic>
        <p:nvPicPr>
          <p:cNvPr id="6" name="Resim 5" descr="iç mekan, mobilya, duvar, zemin içeren bir resim&#10;&#10;Yapay zeka tarafından oluşturulan içerik yanlış olabilir.">
            <a:extLst>
              <a:ext uri="{FF2B5EF4-FFF2-40B4-BE49-F238E27FC236}">
                <a16:creationId xmlns:a16="http://schemas.microsoft.com/office/drawing/2014/main" id="{EED54305-A1CA-3089-0173-57361FD019EC}"/>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54771" y="2795449"/>
            <a:ext cx="1703481" cy="1750350"/>
          </a:xfrm>
          <a:prstGeom prst="rect">
            <a:avLst/>
          </a:prstGeom>
        </p:spPr>
      </p:pic>
      <p:pic>
        <p:nvPicPr>
          <p:cNvPr id="10" name="Resim 9" descr="iç mekan, adam, insan, zemin, giyim içeren bir resim&#10;&#10;Yapay zeka tarafından oluşturulan içerik yanlış olabilir.">
            <a:extLst>
              <a:ext uri="{FF2B5EF4-FFF2-40B4-BE49-F238E27FC236}">
                <a16:creationId xmlns:a16="http://schemas.microsoft.com/office/drawing/2014/main" id="{A32EF066-641B-0528-222E-91A749E2B9F3}"/>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7228927" y="2795448"/>
            <a:ext cx="1717774" cy="1750351"/>
          </a:xfrm>
          <a:prstGeom prst="rect">
            <a:avLst/>
          </a:prstGeom>
        </p:spPr>
      </p:pic>
      <p:pic>
        <p:nvPicPr>
          <p:cNvPr id="14" name="Resim 13" descr="iç mekan, duvar, iç mekan tasarımı, tasarım içeren bir resim&#10;&#10;Yapay zeka tarafından oluşturulan içerik yanlış olabilir.">
            <a:extLst>
              <a:ext uri="{FF2B5EF4-FFF2-40B4-BE49-F238E27FC236}">
                <a16:creationId xmlns:a16="http://schemas.microsoft.com/office/drawing/2014/main" id="{9463930B-FB04-0EA9-7D26-FAA2F2097AA4}"/>
              </a:ext>
            </a:extLst>
          </p:cNvPr>
          <p:cNvPicPr>
            <a:picLocks noChangeAspect="1"/>
          </p:cNvPicPr>
          <p:nvPr/>
        </p:nvPicPr>
        <p:blipFill>
          <a:blip r:embed="rId12"/>
          <a:stretch>
            <a:fillRect/>
          </a:stretch>
        </p:blipFill>
        <p:spPr>
          <a:xfrm>
            <a:off x="1955699" y="2795448"/>
            <a:ext cx="1710650" cy="1742954"/>
          </a:xfrm>
          <a:prstGeom prst="rect">
            <a:avLst/>
          </a:prstGeom>
        </p:spPr>
      </p:pic>
      <p:sp>
        <p:nvSpPr>
          <p:cNvPr id="2" name="Dikdörtgen 1">
            <a:extLst>
              <a:ext uri="{FF2B5EF4-FFF2-40B4-BE49-F238E27FC236}">
                <a16:creationId xmlns:a16="http://schemas.microsoft.com/office/drawing/2014/main" id="{801876B8-BB16-21E3-42BE-D4D0A67756A6}"/>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 name="Dikdörtgen 3">
            <a:extLst>
              <a:ext uri="{FF2B5EF4-FFF2-40B4-BE49-F238E27FC236}">
                <a16:creationId xmlns:a16="http://schemas.microsoft.com/office/drawing/2014/main" id="{E758EFD5-3410-3A9D-9A83-E268E7F4039B}"/>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8" name="Dikdörtgen 7">
            <a:extLst>
              <a:ext uri="{FF2B5EF4-FFF2-40B4-BE49-F238E27FC236}">
                <a16:creationId xmlns:a16="http://schemas.microsoft.com/office/drawing/2014/main" id="{194796CB-BE31-7F82-0D43-7574A3C4A787}"/>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1" name="Dikdörtgen 10">
            <a:extLst>
              <a:ext uri="{FF2B5EF4-FFF2-40B4-BE49-F238E27FC236}">
                <a16:creationId xmlns:a16="http://schemas.microsoft.com/office/drawing/2014/main" id="{894A7884-D97C-8A99-4094-D540A80317A0}"/>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2" name="Dikdörtgen 11">
            <a:extLst>
              <a:ext uri="{FF2B5EF4-FFF2-40B4-BE49-F238E27FC236}">
                <a16:creationId xmlns:a16="http://schemas.microsoft.com/office/drawing/2014/main" id="{3AA344B3-73AA-0337-0E51-419B3739DC29}"/>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13" name="Dikdörtgen 12">
            <a:extLst>
              <a:ext uri="{FF2B5EF4-FFF2-40B4-BE49-F238E27FC236}">
                <a16:creationId xmlns:a16="http://schemas.microsoft.com/office/drawing/2014/main" id="{D1E3A9B5-61E6-65DF-F423-BF4371BC055D}"/>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6" name="Dikdörtgen 15">
            <a:extLst>
              <a:ext uri="{FF2B5EF4-FFF2-40B4-BE49-F238E27FC236}">
                <a16:creationId xmlns:a16="http://schemas.microsoft.com/office/drawing/2014/main" id="{0491D1CC-4B66-CFA2-2932-53EDE40E8842}"/>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9" name="Dikdörtgen 18">
            <a:extLst>
              <a:ext uri="{FF2B5EF4-FFF2-40B4-BE49-F238E27FC236}">
                <a16:creationId xmlns:a16="http://schemas.microsoft.com/office/drawing/2014/main" id="{92FCFD92-2BFC-6378-AEA6-DD2956388423}"/>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0" name="Dikdörtgen 19">
            <a:extLst>
              <a:ext uri="{FF2B5EF4-FFF2-40B4-BE49-F238E27FC236}">
                <a16:creationId xmlns:a16="http://schemas.microsoft.com/office/drawing/2014/main" id="{923A9BE3-90A0-B49D-42DF-779C88113A1B}"/>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1" name="Dikdörtgen 20">
            <a:extLst>
              <a:ext uri="{FF2B5EF4-FFF2-40B4-BE49-F238E27FC236}">
                <a16:creationId xmlns:a16="http://schemas.microsoft.com/office/drawing/2014/main" id="{98EFA972-4DF6-E5C6-FE20-3BDB70475474}"/>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2" name="Dikdörtgen 21">
            <a:extLst>
              <a:ext uri="{FF2B5EF4-FFF2-40B4-BE49-F238E27FC236}">
                <a16:creationId xmlns:a16="http://schemas.microsoft.com/office/drawing/2014/main" id="{4744BD70-10FC-2E14-A907-77CB47D7D244}"/>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23" name="Dikdörtgen 22">
            <a:extLst>
              <a:ext uri="{FF2B5EF4-FFF2-40B4-BE49-F238E27FC236}">
                <a16:creationId xmlns:a16="http://schemas.microsoft.com/office/drawing/2014/main" id="{D0963E77-33FD-8913-FFFD-3FBED2418565}"/>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24" name="Dikdörtgen 23">
            <a:extLst>
              <a:ext uri="{FF2B5EF4-FFF2-40B4-BE49-F238E27FC236}">
                <a16:creationId xmlns:a16="http://schemas.microsoft.com/office/drawing/2014/main" id="{D11C50CC-36F0-76B4-2319-CE613664BDC5}"/>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25" name="Dikdörtgen 24">
            <a:extLst>
              <a:ext uri="{FF2B5EF4-FFF2-40B4-BE49-F238E27FC236}">
                <a16:creationId xmlns:a16="http://schemas.microsoft.com/office/drawing/2014/main" id="{2DE35CBF-B15C-C321-C4C4-6DBF9E4FCBDA}"/>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6" name="Dikdörtgen 25">
            <a:extLst>
              <a:ext uri="{FF2B5EF4-FFF2-40B4-BE49-F238E27FC236}">
                <a16:creationId xmlns:a16="http://schemas.microsoft.com/office/drawing/2014/main" id="{69E2D164-3740-2DB6-4C6F-9B23C57ED0E6}"/>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7" name="Dikdörtgen 26">
            <a:extLst>
              <a:ext uri="{FF2B5EF4-FFF2-40B4-BE49-F238E27FC236}">
                <a16:creationId xmlns:a16="http://schemas.microsoft.com/office/drawing/2014/main" id="{C2F9BC82-0C5A-43ED-3ABD-467B5EE43658}"/>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28" name="Dikdörtgen 27">
            <a:extLst>
              <a:ext uri="{FF2B5EF4-FFF2-40B4-BE49-F238E27FC236}">
                <a16:creationId xmlns:a16="http://schemas.microsoft.com/office/drawing/2014/main" id="{4EE35EE8-ABA6-8515-9FB0-129A19C95505}"/>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9" name="Dikdörtgen 38">
            <a:extLst>
              <a:ext uri="{FF2B5EF4-FFF2-40B4-BE49-F238E27FC236}">
                <a16:creationId xmlns:a16="http://schemas.microsoft.com/office/drawing/2014/main" id="{86F21944-6F6C-AFEA-49A3-C6C24C768FCE}"/>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1" name="Dikdörtgen 40">
            <a:extLst>
              <a:ext uri="{FF2B5EF4-FFF2-40B4-BE49-F238E27FC236}">
                <a16:creationId xmlns:a16="http://schemas.microsoft.com/office/drawing/2014/main" id="{9E766BF7-AF01-B77F-0237-29D36B8C3702}"/>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42" name="Dikdörtgen 41">
            <a:extLst>
              <a:ext uri="{FF2B5EF4-FFF2-40B4-BE49-F238E27FC236}">
                <a16:creationId xmlns:a16="http://schemas.microsoft.com/office/drawing/2014/main" id="{54DD4BD7-7EB9-6ED2-BB36-4440A1F1518D}"/>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43" name="Dikdörtgen 42">
            <a:extLst>
              <a:ext uri="{FF2B5EF4-FFF2-40B4-BE49-F238E27FC236}">
                <a16:creationId xmlns:a16="http://schemas.microsoft.com/office/drawing/2014/main" id="{C8AB0D65-2DA4-908B-744F-F3183B005C52}"/>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4" name="Dikdörtgen 43">
            <a:extLst>
              <a:ext uri="{FF2B5EF4-FFF2-40B4-BE49-F238E27FC236}">
                <a16:creationId xmlns:a16="http://schemas.microsoft.com/office/drawing/2014/main" id="{67E91916-4D2A-DD74-715A-0B7827ED92A7}"/>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5" name="Dikdörtgen 44">
            <a:extLst>
              <a:ext uri="{FF2B5EF4-FFF2-40B4-BE49-F238E27FC236}">
                <a16:creationId xmlns:a16="http://schemas.microsoft.com/office/drawing/2014/main" id="{B7BF524A-FC94-E59C-975E-3C7A3D00CAF2}"/>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46" name="Dikdörtgen 45">
            <a:extLst>
              <a:ext uri="{FF2B5EF4-FFF2-40B4-BE49-F238E27FC236}">
                <a16:creationId xmlns:a16="http://schemas.microsoft.com/office/drawing/2014/main" id="{5C6D659C-2C93-51E5-0C37-89288392120B}"/>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47" name="Dikdörtgen 46">
            <a:extLst>
              <a:ext uri="{FF2B5EF4-FFF2-40B4-BE49-F238E27FC236}">
                <a16:creationId xmlns:a16="http://schemas.microsoft.com/office/drawing/2014/main" id="{550FC886-5CF1-7A24-4067-FAB31720357A}"/>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8" name="Dikdörtgen 47">
            <a:extLst>
              <a:ext uri="{FF2B5EF4-FFF2-40B4-BE49-F238E27FC236}">
                <a16:creationId xmlns:a16="http://schemas.microsoft.com/office/drawing/2014/main" id="{6C8477C1-5E27-C557-9D98-B862EAB3C3DD}"/>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49" name="Dikdörtgen 48">
            <a:extLst>
              <a:ext uri="{FF2B5EF4-FFF2-40B4-BE49-F238E27FC236}">
                <a16:creationId xmlns:a16="http://schemas.microsoft.com/office/drawing/2014/main" id="{D23B7C36-F357-1716-0627-8F8752F27782}"/>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0" name="Dikdörtgen 49">
            <a:extLst>
              <a:ext uri="{FF2B5EF4-FFF2-40B4-BE49-F238E27FC236}">
                <a16:creationId xmlns:a16="http://schemas.microsoft.com/office/drawing/2014/main" id="{05B4B184-EF85-0157-170E-1DE2DAC34F88}"/>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80">
                                          <p:stCondLst>
                                            <p:cond delay="0"/>
                                          </p:stCondLst>
                                        </p:cTn>
                                        <p:tgtEl>
                                          <p:spTgt spid="27"/>
                                        </p:tgtEl>
                                      </p:cBhvr>
                                    </p:animEffect>
                                    <p:anim calcmode="lin" valueType="num">
                                      <p:cBhvr>
                                        <p:cTn id="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3" dur="26">
                                          <p:stCondLst>
                                            <p:cond delay="650"/>
                                          </p:stCondLst>
                                        </p:cTn>
                                        <p:tgtEl>
                                          <p:spTgt spid="27"/>
                                        </p:tgtEl>
                                      </p:cBhvr>
                                      <p:to x="100000" y="60000"/>
                                    </p:animScale>
                                    <p:animScale>
                                      <p:cBhvr>
                                        <p:cTn id="14" dur="166" decel="50000">
                                          <p:stCondLst>
                                            <p:cond delay="676"/>
                                          </p:stCondLst>
                                        </p:cTn>
                                        <p:tgtEl>
                                          <p:spTgt spid="27"/>
                                        </p:tgtEl>
                                      </p:cBhvr>
                                      <p:to x="100000" y="100000"/>
                                    </p:animScale>
                                    <p:animScale>
                                      <p:cBhvr>
                                        <p:cTn id="15" dur="26">
                                          <p:stCondLst>
                                            <p:cond delay="1312"/>
                                          </p:stCondLst>
                                        </p:cTn>
                                        <p:tgtEl>
                                          <p:spTgt spid="27"/>
                                        </p:tgtEl>
                                      </p:cBhvr>
                                      <p:to x="100000" y="80000"/>
                                    </p:animScale>
                                    <p:animScale>
                                      <p:cBhvr>
                                        <p:cTn id="16" dur="166" decel="50000">
                                          <p:stCondLst>
                                            <p:cond delay="1338"/>
                                          </p:stCondLst>
                                        </p:cTn>
                                        <p:tgtEl>
                                          <p:spTgt spid="27"/>
                                        </p:tgtEl>
                                      </p:cBhvr>
                                      <p:to x="100000" y="100000"/>
                                    </p:animScale>
                                    <p:animScale>
                                      <p:cBhvr>
                                        <p:cTn id="17" dur="26">
                                          <p:stCondLst>
                                            <p:cond delay="1642"/>
                                          </p:stCondLst>
                                        </p:cTn>
                                        <p:tgtEl>
                                          <p:spTgt spid="27"/>
                                        </p:tgtEl>
                                      </p:cBhvr>
                                      <p:to x="100000" y="90000"/>
                                    </p:animScale>
                                    <p:animScale>
                                      <p:cBhvr>
                                        <p:cTn id="18" dur="166" decel="50000">
                                          <p:stCondLst>
                                            <p:cond delay="1668"/>
                                          </p:stCondLst>
                                        </p:cTn>
                                        <p:tgtEl>
                                          <p:spTgt spid="27"/>
                                        </p:tgtEl>
                                      </p:cBhvr>
                                      <p:to x="100000" y="100000"/>
                                    </p:animScale>
                                    <p:animScale>
                                      <p:cBhvr>
                                        <p:cTn id="19" dur="26">
                                          <p:stCondLst>
                                            <p:cond delay="1808"/>
                                          </p:stCondLst>
                                        </p:cTn>
                                        <p:tgtEl>
                                          <p:spTgt spid="27"/>
                                        </p:tgtEl>
                                      </p:cBhvr>
                                      <p:to x="100000" y="95000"/>
                                    </p:animScale>
                                    <p:animScale>
                                      <p:cBhvr>
                                        <p:cTn id="20"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0" name="Resim 39">
            <a:extLst>
              <a:ext uri="{FF2B5EF4-FFF2-40B4-BE49-F238E27FC236}">
                <a16:creationId xmlns:a16="http://schemas.microsoft.com/office/drawing/2014/main" id="{D14DBB2F-50EC-C53D-AE8B-33A563C2408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231300" y="2788050"/>
            <a:ext cx="1736851" cy="1750351"/>
          </a:xfrm>
          <a:prstGeom prst="rect">
            <a:avLst/>
          </a:prstGeom>
        </p:spPr>
      </p:pic>
      <p:pic>
        <p:nvPicPr>
          <p:cNvPr id="42" name="Resim 41">
            <a:extLst>
              <a:ext uri="{FF2B5EF4-FFF2-40B4-BE49-F238E27FC236}">
                <a16:creationId xmlns:a16="http://schemas.microsoft.com/office/drawing/2014/main" id="{9CD233F0-FB28-9ADB-72BC-3636AF7E51E4}"/>
              </a:ext>
            </a:extLst>
          </p:cNvPr>
          <p:cNvPicPr>
            <a:picLocks noChangeAspect="1"/>
          </p:cNvPicPr>
          <p:nvPr/>
        </p:nvPicPr>
        <p:blipFill>
          <a:blip r:embed="rId4"/>
          <a:stretch>
            <a:fillRect/>
          </a:stretch>
        </p:blipFill>
        <p:spPr>
          <a:xfrm>
            <a:off x="5466249" y="2788050"/>
            <a:ext cx="1717776" cy="1750351"/>
          </a:xfrm>
          <a:prstGeom prst="rect">
            <a:avLst/>
          </a:prstGeom>
        </p:spPr>
      </p:pic>
      <p:pic>
        <p:nvPicPr>
          <p:cNvPr id="38" name="Resim 37">
            <a:extLst>
              <a:ext uri="{FF2B5EF4-FFF2-40B4-BE49-F238E27FC236}">
                <a16:creationId xmlns:a16="http://schemas.microsoft.com/office/drawing/2014/main" id="{C48E99F7-0DAF-1591-0086-00C89C4D8B06}"/>
              </a:ext>
            </a:extLst>
          </p:cNvPr>
          <p:cNvPicPr>
            <a:picLocks noChangeAspect="1"/>
          </p:cNvPicPr>
          <p:nvPr/>
        </p:nvPicPr>
        <p:blipFill>
          <a:blip r:embed="rId5"/>
          <a:stretch>
            <a:fillRect/>
          </a:stretch>
        </p:blipFill>
        <p:spPr>
          <a:xfrm>
            <a:off x="3703572" y="2788050"/>
            <a:ext cx="1713027" cy="1754049"/>
          </a:xfrm>
          <a:prstGeom prst="rect">
            <a:avLst/>
          </a:prstGeom>
        </p:spPr>
      </p:pic>
      <p:pic>
        <p:nvPicPr>
          <p:cNvPr id="36" name="Resim 35" descr="bina, iç mekan, kapı, iç mekan tasarımı içeren bir resim&#10;&#10;Yapay zeka tarafından oluşturulan içerik yanlış olabilir.">
            <a:extLst>
              <a:ext uri="{FF2B5EF4-FFF2-40B4-BE49-F238E27FC236}">
                <a16:creationId xmlns:a16="http://schemas.microsoft.com/office/drawing/2014/main" id="{F859C058-21CB-676C-5048-5889AAE076FB}"/>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1942666" y="2788050"/>
            <a:ext cx="1708882" cy="1750351"/>
          </a:xfrm>
          <a:prstGeom prst="rect">
            <a:avLst/>
          </a:prstGeom>
        </p:spPr>
      </p:pic>
      <p:pic>
        <p:nvPicPr>
          <p:cNvPr id="34" name="Resim 33">
            <a:extLst>
              <a:ext uri="{FF2B5EF4-FFF2-40B4-BE49-F238E27FC236}">
                <a16:creationId xmlns:a16="http://schemas.microsoft.com/office/drawing/2014/main" id="{588CAE16-4869-7FEC-2A80-010674DABC50}"/>
              </a:ext>
            </a:extLst>
          </p:cNvPr>
          <p:cNvPicPr>
            <a:picLocks noChangeAspect="1"/>
          </p:cNvPicPr>
          <p:nvPr/>
        </p:nvPicPr>
        <p:blipFill>
          <a:blip r:embed="rId7"/>
          <a:stretch>
            <a:fillRect/>
          </a:stretch>
        </p:blipFill>
        <p:spPr>
          <a:xfrm>
            <a:off x="101838" y="2788051"/>
            <a:ext cx="1786733" cy="1754048"/>
          </a:xfrm>
          <a:prstGeom prst="rect">
            <a:avLst/>
          </a:prstGeom>
        </p:spPr>
      </p:pic>
      <p:pic>
        <p:nvPicPr>
          <p:cNvPr id="32" name="Resim 31">
            <a:extLst>
              <a:ext uri="{FF2B5EF4-FFF2-40B4-BE49-F238E27FC236}">
                <a16:creationId xmlns:a16="http://schemas.microsoft.com/office/drawing/2014/main" id="{62B93C62-F2DE-8F23-2AD4-39E4D388BB58}"/>
              </a:ext>
            </a:extLst>
          </p:cNvPr>
          <p:cNvPicPr>
            <a:picLocks noChangeAspect="1"/>
          </p:cNvPicPr>
          <p:nvPr/>
        </p:nvPicPr>
        <p:blipFill>
          <a:blip r:embed="rId8"/>
          <a:stretch>
            <a:fillRect/>
          </a:stretch>
        </p:blipFill>
        <p:spPr>
          <a:xfrm>
            <a:off x="7233675" y="669062"/>
            <a:ext cx="1713025" cy="1738641"/>
          </a:xfrm>
          <a:prstGeom prst="rect">
            <a:avLst/>
          </a:prstGeom>
        </p:spPr>
      </p:pic>
      <p:pic>
        <p:nvPicPr>
          <p:cNvPr id="30" name="Resim 29" descr="iç mekan, ofis binası, Alüminyum, tavan içeren bir resim&#10;&#10;Yapay zeka tarafından oluşturulan içerik yanlış olabilir.">
            <a:extLst>
              <a:ext uri="{FF2B5EF4-FFF2-40B4-BE49-F238E27FC236}">
                <a16:creationId xmlns:a16="http://schemas.microsoft.com/office/drawing/2014/main" id="{F9CE5704-0B34-E565-6CC5-C1F38632277C}"/>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5470999" y="666750"/>
            <a:ext cx="1710651" cy="1740953"/>
          </a:xfrm>
          <a:prstGeom prst="rect">
            <a:avLst/>
          </a:prstGeom>
        </p:spPr>
      </p:pic>
      <p:pic>
        <p:nvPicPr>
          <p:cNvPr id="28" name="Resim 27">
            <a:extLst>
              <a:ext uri="{FF2B5EF4-FFF2-40B4-BE49-F238E27FC236}">
                <a16:creationId xmlns:a16="http://schemas.microsoft.com/office/drawing/2014/main" id="{020DD97C-F3B4-10A7-4DC0-A7CAFFFE5CE4}"/>
              </a:ext>
            </a:extLst>
          </p:cNvPr>
          <p:cNvPicPr>
            <a:picLocks noChangeAspect="1"/>
          </p:cNvPicPr>
          <p:nvPr/>
        </p:nvPicPr>
        <p:blipFill>
          <a:blip r:embed="rId10"/>
          <a:stretch>
            <a:fillRect/>
          </a:stretch>
        </p:blipFill>
        <p:spPr>
          <a:xfrm>
            <a:off x="3705950" y="661051"/>
            <a:ext cx="1710650" cy="1746652"/>
          </a:xfrm>
          <a:prstGeom prst="rect">
            <a:avLst/>
          </a:prstGeom>
        </p:spPr>
      </p:pic>
      <p:pic>
        <p:nvPicPr>
          <p:cNvPr id="26" name="Resim 25" descr="iç mekan, duvar, iç mekan tasarımı, Alüminyum içeren bir resim&#10;&#10;Yapay zeka tarafından oluşturulan içerik yanlış olabilir.">
            <a:extLst>
              <a:ext uri="{FF2B5EF4-FFF2-40B4-BE49-F238E27FC236}">
                <a16:creationId xmlns:a16="http://schemas.microsoft.com/office/drawing/2014/main" id="{AB7FEB5B-1802-9BC2-C6B8-EB365A7D6AEA}"/>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1938524" y="661049"/>
            <a:ext cx="1713027" cy="1750351"/>
          </a:xfrm>
          <a:prstGeom prst="rect">
            <a:avLst/>
          </a:prstGeom>
        </p:spPr>
      </p:pic>
      <p:sp>
        <p:nvSpPr>
          <p:cNvPr id="4" name="Google Shape;482;p41">
            <a:extLst>
              <a:ext uri="{FF2B5EF4-FFF2-40B4-BE49-F238E27FC236}">
                <a16:creationId xmlns:a16="http://schemas.microsoft.com/office/drawing/2014/main" id="{8C0F5FC2-67DA-0069-A421-3D533380A92A}"/>
              </a:ext>
            </a:extLst>
          </p:cNvPr>
          <p:cNvSpPr txBox="1">
            <a:spLocks/>
          </p:cNvSpPr>
          <p:nvPr/>
        </p:nvSpPr>
        <p:spPr>
          <a:xfrm>
            <a:off x="7259875" y="4448044"/>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sv-SE" sz="1200" b="0" noProof="1">
                <a:solidFill>
                  <a:srgbClr val="1D3F1F"/>
                </a:solidFill>
              </a:rPr>
              <a:t>Smart Glass (akıllı cam) bölme duvar</a:t>
            </a:r>
            <a:endParaRPr lang="tr-TR" sz="1200" b="0" noProof="1">
              <a:solidFill>
                <a:srgbClr val="1D3F1F"/>
              </a:solidFill>
            </a:endParaRPr>
          </a:p>
        </p:txBody>
      </p:sp>
      <p:sp>
        <p:nvSpPr>
          <p:cNvPr id="15" name="Google Shape;482;p41">
            <a:extLst>
              <a:ext uri="{FF2B5EF4-FFF2-40B4-BE49-F238E27FC236}">
                <a16:creationId xmlns:a16="http://schemas.microsoft.com/office/drawing/2014/main" id="{F18EABD1-BBDE-B471-3DFD-9201D852808C}"/>
              </a:ext>
            </a:extLst>
          </p:cNvPr>
          <p:cNvSpPr txBox="1">
            <a:spLocks noGrp="1"/>
          </p:cNvSpPr>
          <p:nvPr>
            <p:ph type="title"/>
          </p:nvPr>
        </p:nvSpPr>
        <p:spPr>
          <a:xfrm>
            <a:off x="720000" y="226403"/>
            <a:ext cx="7704000" cy="53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sz="2000" noProof="1">
                <a:solidFill>
                  <a:schemeClr val="tx2"/>
                </a:solidFill>
              </a:rPr>
              <a:t>Cam</a:t>
            </a:r>
            <a:r>
              <a:rPr lang="tr-TR" sz="2000" noProof="1">
                <a:solidFill>
                  <a:schemeClr val="tx1"/>
                </a:solidFill>
              </a:rPr>
              <a:t> Bölücü Duvarlar</a:t>
            </a:r>
          </a:p>
        </p:txBody>
      </p:sp>
      <p:sp>
        <p:nvSpPr>
          <p:cNvPr id="16" name="Google Shape;482;p41">
            <a:extLst>
              <a:ext uri="{FF2B5EF4-FFF2-40B4-BE49-F238E27FC236}">
                <a16:creationId xmlns:a16="http://schemas.microsoft.com/office/drawing/2014/main" id="{77F58BC2-7C87-0742-AEFB-DAF4BB143301}"/>
              </a:ext>
            </a:extLst>
          </p:cNvPr>
          <p:cNvSpPr txBox="1">
            <a:spLocks/>
          </p:cNvSpPr>
          <p:nvPr/>
        </p:nvSpPr>
        <p:spPr>
          <a:xfrm>
            <a:off x="175849" y="2313648"/>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Temperli cam bölme duvar</a:t>
            </a:r>
          </a:p>
        </p:txBody>
      </p:sp>
      <p:sp>
        <p:nvSpPr>
          <p:cNvPr id="17" name="Google Shape;482;p41">
            <a:extLst>
              <a:ext uri="{FF2B5EF4-FFF2-40B4-BE49-F238E27FC236}">
                <a16:creationId xmlns:a16="http://schemas.microsoft.com/office/drawing/2014/main" id="{0DD8FB05-3589-E7C6-DB0E-395884B7046B}"/>
              </a:ext>
            </a:extLst>
          </p:cNvPr>
          <p:cNvSpPr txBox="1">
            <a:spLocks/>
          </p:cNvSpPr>
          <p:nvPr/>
        </p:nvSpPr>
        <p:spPr>
          <a:xfrm>
            <a:off x="1938525" y="2313650"/>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Buzlu cam bölme duvar</a:t>
            </a:r>
          </a:p>
        </p:txBody>
      </p:sp>
      <p:sp>
        <p:nvSpPr>
          <p:cNvPr id="18" name="Google Shape;482;p41">
            <a:extLst>
              <a:ext uri="{FF2B5EF4-FFF2-40B4-BE49-F238E27FC236}">
                <a16:creationId xmlns:a16="http://schemas.microsoft.com/office/drawing/2014/main" id="{248A1924-6466-064F-18F1-3FF53909AB08}"/>
              </a:ext>
            </a:extLst>
          </p:cNvPr>
          <p:cNvSpPr txBox="1">
            <a:spLocks/>
          </p:cNvSpPr>
          <p:nvPr/>
        </p:nvSpPr>
        <p:spPr>
          <a:xfrm>
            <a:off x="3698825"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Lamine cam duvar</a:t>
            </a:r>
          </a:p>
        </p:txBody>
      </p:sp>
      <p:sp>
        <p:nvSpPr>
          <p:cNvPr id="19" name="Google Shape;482;p41">
            <a:extLst>
              <a:ext uri="{FF2B5EF4-FFF2-40B4-BE49-F238E27FC236}">
                <a16:creationId xmlns:a16="http://schemas.microsoft.com/office/drawing/2014/main" id="{7D43CC3C-B7A1-E5F4-3939-9B56AD8FA350}"/>
              </a:ext>
            </a:extLst>
          </p:cNvPr>
          <p:cNvSpPr txBox="1">
            <a:spLocks/>
          </p:cNvSpPr>
          <p:nvPr/>
        </p:nvSpPr>
        <p:spPr>
          <a:xfrm>
            <a:off x="5471000"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Akustik cam bölme duvar</a:t>
            </a:r>
          </a:p>
        </p:txBody>
      </p:sp>
      <p:sp>
        <p:nvSpPr>
          <p:cNvPr id="20" name="Google Shape;482;p41">
            <a:extLst>
              <a:ext uri="{FF2B5EF4-FFF2-40B4-BE49-F238E27FC236}">
                <a16:creationId xmlns:a16="http://schemas.microsoft.com/office/drawing/2014/main" id="{ADF5CF3E-112A-9307-C1E4-62812FF7D6A7}"/>
              </a:ext>
            </a:extLst>
          </p:cNvPr>
          <p:cNvSpPr txBox="1">
            <a:spLocks/>
          </p:cNvSpPr>
          <p:nvPr/>
        </p:nvSpPr>
        <p:spPr>
          <a:xfrm>
            <a:off x="7236050" y="2313648"/>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Çerçevesiz cam bölme duvar</a:t>
            </a:r>
          </a:p>
        </p:txBody>
      </p:sp>
      <p:sp>
        <p:nvSpPr>
          <p:cNvPr id="21" name="Google Shape;482;p41">
            <a:extLst>
              <a:ext uri="{FF2B5EF4-FFF2-40B4-BE49-F238E27FC236}">
                <a16:creationId xmlns:a16="http://schemas.microsoft.com/office/drawing/2014/main" id="{100C11E1-11E9-EC15-B215-03CB5EF5802B}"/>
              </a:ext>
            </a:extLst>
          </p:cNvPr>
          <p:cNvSpPr txBox="1">
            <a:spLocks/>
          </p:cNvSpPr>
          <p:nvPr/>
        </p:nvSpPr>
        <p:spPr>
          <a:xfrm>
            <a:off x="202049" y="4448045"/>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Metal çerçeveli cam duvar</a:t>
            </a:r>
          </a:p>
        </p:txBody>
      </p:sp>
      <p:sp>
        <p:nvSpPr>
          <p:cNvPr id="22" name="Google Shape;482;p41">
            <a:extLst>
              <a:ext uri="{FF2B5EF4-FFF2-40B4-BE49-F238E27FC236}">
                <a16:creationId xmlns:a16="http://schemas.microsoft.com/office/drawing/2014/main" id="{4075708C-BA89-36ED-1B59-57A4DE5ECDE0}"/>
              </a:ext>
            </a:extLst>
          </p:cNvPr>
          <p:cNvSpPr txBox="1">
            <a:spLocks/>
          </p:cNvSpPr>
          <p:nvPr/>
        </p:nvSpPr>
        <p:spPr>
          <a:xfrm>
            <a:off x="1962350" y="4448046"/>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Hareketli cam bölme duvar</a:t>
            </a:r>
          </a:p>
        </p:txBody>
      </p:sp>
      <p:sp>
        <p:nvSpPr>
          <p:cNvPr id="23" name="Google Shape;482;p41">
            <a:extLst>
              <a:ext uri="{FF2B5EF4-FFF2-40B4-BE49-F238E27FC236}">
                <a16:creationId xmlns:a16="http://schemas.microsoft.com/office/drawing/2014/main" id="{8077BB85-2D96-A868-0227-36108EA9113C}"/>
              </a:ext>
            </a:extLst>
          </p:cNvPr>
          <p:cNvSpPr txBox="1">
            <a:spLocks/>
          </p:cNvSpPr>
          <p:nvPr/>
        </p:nvSpPr>
        <p:spPr>
          <a:xfrm>
            <a:off x="3722650"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Giydirme cam duvar</a:t>
            </a:r>
          </a:p>
        </p:txBody>
      </p:sp>
      <p:sp>
        <p:nvSpPr>
          <p:cNvPr id="24" name="Google Shape;482;p41">
            <a:extLst>
              <a:ext uri="{FF2B5EF4-FFF2-40B4-BE49-F238E27FC236}">
                <a16:creationId xmlns:a16="http://schemas.microsoft.com/office/drawing/2014/main" id="{A93E0620-BFF2-797A-662C-2E30D3704E3F}"/>
              </a:ext>
            </a:extLst>
          </p:cNvPr>
          <p:cNvSpPr txBox="1">
            <a:spLocks/>
          </p:cNvSpPr>
          <p:nvPr/>
        </p:nvSpPr>
        <p:spPr>
          <a:xfrm>
            <a:off x="5494825"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Şerit cam paneller</a:t>
            </a:r>
          </a:p>
        </p:txBody>
      </p:sp>
      <p:cxnSp>
        <p:nvCxnSpPr>
          <p:cNvPr id="7" name="Düz Bağlayıcı 6">
            <a:extLst>
              <a:ext uri="{FF2B5EF4-FFF2-40B4-BE49-F238E27FC236}">
                <a16:creationId xmlns:a16="http://schemas.microsoft.com/office/drawing/2014/main" id="{E346DBDD-6EB3-3C6E-F043-B55482F3326F}"/>
              </a:ext>
            </a:extLst>
          </p:cNvPr>
          <p:cNvCxnSpPr>
            <a:cxnSpLocks/>
          </p:cNvCxnSpPr>
          <p:nvPr/>
        </p:nvCxnSpPr>
        <p:spPr>
          <a:xfrm>
            <a:off x="7981647" y="2788052"/>
            <a:ext cx="0" cy="1761373"/>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Temperli Cam Kapı">
            <a:extLst>
              <a:ext uri="{FF2B5EF4-FFF2-40B4-BE49-F238E27FC236}">
                <a16:creationId xmlns:a16="http://schemas.microsoft.com/office/drawing/2014/main" id="{5684E7A6-4F34-B68E-119F-21066353CE4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01838" y="646328"/>
            <a:ext cx="1775161" cy="1775161"/>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3EA090A8-600B-20F7-5156-559D188DFE61}"/>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 name="Dikdörtgen 2">
            <a:extLst>
              <a:ext uri="{FF2B5EF4-FFF2-40B4-BE49-F238E27FC236}">
                <a16:creationId xmlns:a16="http://schemas.microsoft.com/office/drawing/2014/main" id="{9DBC7317-23ED-E877-1707-883FECAD6CC7}"/>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 name="Dikdörtgen 4">
            <a:extLst>
              <a:ext uri="{FF2B5EF4-FFF2-40B4-BE49-F238E27FC236}">
                <a16:creationId xmlns:a16="http://schemas.microsoft.com/office/drawing/2014/main" id="{4A15ED19-A476-3EB0-212D-9317A5921278}"/>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 name="Dikdörtgen 5">
            <a:extLst>
              <a:ext uri="{FF2B5EF4-FFF2-40B4-BE49-F238E27FC236}">
                <a16:creationId xmlns:a16="http://schemas.microsoft.com/office/drawing/2014/main" id="{2584A191-EAAB-357C-984E-84B1E866490B}"/>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8" name="Dikdörtgen 7">
            <a:extLst>
              <a:ext uri="{FF2B5EF4-FFF2-40B4-BE49-F238E27FC236}">
                <a16:creationId xmlns:a16="http://schemas.microsoft.com/office/drawing/2014/main" id="{DFFEEF7B-A4C7-F41A-FA5C-3C99239BD350}"/>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9" name="Dikdörtgen 8">
            <a:extLst>
              <a:ext uri="{FF2B5EF4-FFF2-40B4-BE49-F238E27FC236}">
                <a16:creationId xmlns:a16="http://schemas.microsoft.com/office/drawing/2014/main" id="{3B595AE5-36A9-6384-21A1-717F4F8ED47B}"/>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A9298E7D-E312-19E6-EA1E-74C8DEFAD7B6}"/>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1" name="Dikdörtgen 10">
            <a:extLst>
              <a:ext uri="{FF2B5EF4-FFF2-40B4-BE49-F238E27FC236}">
                <a16:creationId xmlns:a16="http://schemas.microsoft.com/office/drawing/2014/main" id="{3ADE2F68-637D-99CF-4D33-31EC614AC0DE}"/>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2" name="Dikdörtgen 11">
            <a:extLst>
              <a:ext uri="{FF2B5EF4-FFF2-40B4-BE49-F238E27FC236}">
                <a16:creationId xmlns:a16="http://schemas.microsoft.com/office/drawing/2014/main" id="{7EAE894A-3783-588E-64F9-8264A71D5A49}"/>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3" name="Dikdörtgen 12">
            <a:extLst>
              <a:ext uri="{FF2B5EF4-FFF2-40B4-BE49-F238E27FC236}">
                <a16:creationId xmlns:a16="http://schemas.microsoft.com/office/drawing/2014/main" id="{DC238C2B-359F-925E-B5BC-069B916783BF}"/>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4" name="Dikdörtgen 13">
            <a:extLst>
              <a:ext uri="{FF2B5EF4-FFF2-40B4-BE49-F238E27FC236}">
                <a16:creationId xmlns:a16="http://schemas.microsoft.com/office/drawing/2014/main" id="{830102F0-B4B6-7811-4010-1BEC05CFB78A}"/>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25" name="Dikdörtgen 24">
            <a:extLst>
              <a:ext uri="{FF2B5EF4-FFF2-40B4-BE49-F238E27FC236}">
                <a16:creationId xmlns:a16="http://schemas.microsoft.com/office/drawing/2014/main" id="{E2317402-0109-BFC9-3137-F75064BF1C92}"/>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27" name="Dikdörtgen 26">
            <a:extLst>
              <a:ext uri="{FF2B5EF4-FFF2-40B4-BE49-F238E27FC236}">
                <a16:creationId xmlns:a16="http://schemas.microsoft.com/office/drawing/2014/main" id="{6EBFC05B-AC3F-C55B-9B87-A5086A77368C}"/>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29" name="Dikdörtgen 28">
            <a:extLst>
              <a:ext uri="{FF2B5EF4-FFF2-40B4-BE49-F238E27FC236}">
                <a16:creationId xmlns:a16="http://schemas.microsoft.com/office/drawing/2014/main" id="{88591EF1-4A3E-3DF2-ADA5-ED03FA0CCDE0}"/>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1" name="Dikdörtgen 30">
            <a:extLst>
              <a:ext uri="{FF2B5EF4-FFF2-40B4-BE49-F238E27FC236}">
                <a16:creationId xmlns:a16="http://schemas.microsoft.com/office/drawing/2014/main" id="{22865BB9-EBDF-A783-BFA7-F31A1B5B013F}"/>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33" name="Dikdörtgen 32">
            <a:extLst>
              <a:ext uri="{FF2B5EF4-FFF2-40B4-BE49-F238E27FC236}">
                <a16:creationId xmlns:a16="http://schemas.microsoft.com/office/drawing/2014/main" id="{55EBF8B3-E914-3AAD-C573-1F6ECF6014F8}"/>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35" name="Dikdörtgen 34">
            <a:extLst>
              <a:ext uri="{FF2B5EF4-FFF2-40B4-BE49-F238E27FC236}">
                <a16:creationId xmlns:a16="http://schemas.microsoft.com/office/drawing/2014/main" id="{15F21A5C-C910-E104-495A-0AC2EBAD05C1}"/>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7" name="Dikdörtgen 36">
            <a:extLst>
              <a:ext uri="{FF2B5EF4-FFF2-40B4-BE49-F238E27FC236}">
                <a16:creationId xmlns:a16="http://schemas.microsoft.com/office/drawing/2014/main" id="{EF06C6DD-17C8-B455-618A-0CAE036EF7D2}"/>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9" name="Dikdörtgen 38">
            <a:extLst>
              <a:ext uri="{FF2B5EF4-FFF2-40B4-BE49-F238E27FC236}">
                <a16:creationId xmlns:a16="http://schemas.microsoft.com/office/drawing/2014/main" id="{AE49BD9B-A307-4096-F14F-A850FF501841}"/>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41" name="Dikdörtgen 40">
            <a:extLst>
              <a:ext uri="{FF2B5EF4-FFF2-40B4-BE49-F238E27FC236}">
                <a16:creationId xmlns:a16="http://schemas.microsoft.com/office/drawing/2014/main" id="{4FC7624B-D773-0615-4B4E-D815F103796F}"/>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43" name="Dikdörtgen 42">
            <a:extLst>
              <a:ext uri="{FF2B5EF4-FFF2-40B4-BE49-F238E27FC236}">
                <a16:creationId xmlns:a16="http://schemas.microsoft.com/office/drawing/2014/main" id="{B69F6ECB-4641-639B-71AE-3F391FF16363}"/>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4" name="Dikdörtgen 43">
            <a:extLst>
              <a:ext uri="{FF2B5EF4-FFF2-40B4-BE49-F238E27FC236}">
                <a16:creationId xmlns:a16="http://schemas.microsoft.com/office/drawing/2014/main" id="{440B2EBE-FDAA-1E75-ADE3-CDFC6CDC4B6C}"/>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5" name="Dikdörtgen 44">
            <a:extLst>
              <a:ext uri="{FF2B5EF4-FFF2-40B4-BE49-F238E27FC236}">
                <a16:creationId xmlns:a16="http://schemas.microsoft.com/office/drawing/2014/main" id="{813AD394-AF13-AA94-5643-4A02158F87A1}"/>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46" name="Dikdörtgen 45">
            <a:extLst>
              <a:ext uri="{FF2B5EF4-FFF2-40B4-BE49-F238E27FC236}">
                <a16:creationId xmlns:a16="http://schemas.microsoft.com/office/drawing/2014/main" id="{20FD1DE5-E3FB-7549-75F4-82FC1E1BFE0A}"/>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47" name="Dikdörtgen 46">
            <a:extLst>
              <a:ext uri="{FF2B5EF4-FFF2-40B4-BE49-F238E27FC236}">
                <a16:creationId xmlns:a16="http://schemas.microsoft.com/office/drawing/2014/main" id="{22BCB8CF-6E7B-38B3-876E-2A253D553FB6}"/>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8" name="Dikdörtgen 47">
            <a:extLst>
              <a:ext uri="{FF2B5EF4-FFF2-40B4-BE49-F238E27FC236}">
                <a16:creationId xmlns:a16="http://schemas.microsoft.com/office/drawing/2014/main" id="{F22EBC00-EEF9-ACC5-6224-11AAD8BB1C7E}"/>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49" name="Dikdörtgen 48">
            <a:extLst>
              <a:ext uri="{FF2B5EF4-FFF2-40B4-BE49-F238E27FC236}">
                <a16:creationId xmlns:a16="http://schemas.microsoft.com/office/drawing/2014/main" id="{2FCE0E25-5CCE-5CBC-1655-5A216A5A0C37}"/>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0" name="Dikdörtgen 49">
            <a:extLst>
              <a:ext uri="{FF2B5EF4-FFF2-40B4-BE49-F238E27FC236}">
                <a16:creationId xmlns:a16="http://schemas.microsoft.com/office/drawing/2014/main" id="{808C858F-A109-5948-86F8-0785879BBC75}"/>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17" name="Resim 16">
            <a:extLst>
              <a:ext uri="{FF2B5EF4-FFF2-40B4-BE49-F238E27FC236}">
                <a16:creationId xmlns:a16="http://schemas.microsoft.com/office/drawing/2014/main" id="{26059A7D-8D56-ED1C-823E-F33A4D8EDF9F}"/>
              </a:ext>
            </a:extLst>
          </p:cNvPr>
          <p:cNvPicPr>
            <a:picLocks noChangeAspect="1"/>
          </p:cNvPicPr>
          <p:nvPr/>
        </p:nvPicPr>
        <p:blipFill>
          <a:blip r:embed="rId3" cstate="hqprint">
            <a:extLst>
              <a:ext uri="{28A0092B-C50C-407E-A947-70E740481C1C}">
                <a14:useLocalDpi xmlns:a14="http://schemas.microsoft.com/office/drawing/2010/main"/>
              </a:ext>
            </a:extLst>
          </a:blip>
          <a:srcRect l="3590" r="13237"/>
          <a:stretch/>
        </p:blipFill>
        <p:spPr>
          <a:xfrm>
            <a:off x="1940900" y="2788052"/>
            <a:ext cx="1705900" cy="1750350"/>
          </a:xfrm>
          <a:prstGeom prst="rect">
            <a:avLst/>
          </a:prstGeom>
        </p:spPr>
      </p:pic>
      <p:pic>
        <p:nvPicPr>
          <p:cNvPr id="23" name="Resim 22">
            <a:extLst>
              <a:ext uri="{FF2B5EF4-FFF2-40B4-BE49-F238E27FC236}">
                <a16:creationId xmlns:a16="http://schemas.microsoft.com/office/drawing/2014/main" id="{5EE25F38-E154-F463-D714-38C776819062}"/>
              </a:ext>
            </a:extLst>
          </p:cNvPr>
          <p:cNvPicPr>
            <a:picLocks noChangeAspect="1"/>
          </p:cNvPicPr>
          <p:nvPr/>
        </p:nvPicPr>
        <p:blipFill>
          <a:blip r:embed="rId4"/>
          <a:stretch>
            <a:fillRect/>
          </a:stretch>
        </p:blipFill>
        <p:spPr>
          <a:xfrm>
            <a:off x="3701199" y="2788051"/>
            <a:ext cx="1712857" cy="1750350"/>
          </a:xfrm>
          <a:prstGeom prst="rect">
            <a:avLst/>
          </a:prstGeom>
        </p:spPr>
      </p:pic>
      <p:pic>
        <p:nvPicPr>
          <p:cNvPr id="19" name="Resim 18">
            <a:extLst>
              <a:ext uri="{FF2B5EF4-FFF2-40B4-BE49-F238E27FC236}">
                <a16:creationId xmlns:a16="http://schemas.microsoft.com/office/drawing/2014/main" id="{C4EE7C77-E69A-62E5-1B0D-18DD5C4AB8C8}"/>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473544" y="2788051"/>
            <a:ext cx="1707770" cy="1757745"/>
          </a:xfrm>
          <a:prstGeom prst="rect">
            <a:avLst/>
          </a:prstGeom>
        </p:spPr>
      </p:pic>
      <p:pic>
        <p:nvPicPr>
          <p:cNvPr id="21" name="Resim 20">
            <a:extLst>
              <a:ext uri="{FF2B5EF4-FFF2-40B4-BE49-F238E27FC236}">
                <a16:creationId xmlns:a16="http://schemas.microsoft.com/office/drawing/2014/main" id="{97141A65-DFE5-F24A-C8E1-2478059F6AB7}"/>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7233339" y="2795446"/>
            <a:ext cx="1706406" cy="1746653"/>
          </a:xfrm>
          <a:prstGeom prst="rect">
            <a:avLst/>
          </a:prstGeom>
        </p:spPr>
      </p:pic>
      <p:pic>
        <p:nvPicPr>
          <p:cNvPr id="15" name="Resim 14" descr="bina, çit, mülk, iç mekan içeren bir resim&#10;&#10;Yapay zeka tarafından oluşturulan içerik yanlış olabilir.">
            <a:extLst>
              <a:ext uri="{FF2B5EF4-FFF2-40B4-BE49-F238E27FC236}">
                <a16:creationId xmlns:a16="http://schemas.microsoft.com/office/drawing/2014/main" id="{5A6C1ADE-70D3-468C-D944-82CA8E71050E}"/>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75849" y="2788051"/>
            <a:ext cx="1708276" cy="1757747"/>
          </a:xfrm>
          <a:prstGeom prst="rect">
            <a:avLst/>
          </a:prstGeom>
        </p:spPr>
      </p:pic>
      <p:pic>
        <p:nvPicPr>
          <p:cNvPr id="13" name="Resim 12">
            <a:extLst>
              <a:ext uri="{FF2B5EF4-FFF2-40B4-BE49-F238E27FC236}">
                <a16:creationId xmlns:a16="http://schemas.microsoft.com/office/drawing/2014/main" id="{A21B739F-FD94-6C15-86B8-B9F485CFB6BC}"/>
              </a:ext>
            </a:extLst>
          </p:cNvPr>
          <p:cNvPicPr>
            <a:picLocks noChangeAspect="1"/>
          </p:cNvPicPr>
          <p:nvPr/>
        </p:nvPicPr>
        <p:blipFill>
          <a:blip r:embed="rId8" cstate="hqprint">
            <a:extLst>
              <a:ext uri="{28A0092B-C50C-407E-A947-70E740481C1C}">
                <a14:useLocalDpi xmlns:a14="http://schemas.microsoft.com/office/drawing/2010/main"/>
              </a:ext>
            </a:extLst>
          </a:blip>
          <a:srcRect r="24196"/>
          <a:stretch/>
        </p:blipFill>
        <p:spPr>
          <a:xfrm>
            <a:off x="7235545" y="661049"/>
            <a:ext cx="1706406" cy="1746653"/>
          </a:xfrm>
          <a:prstGeom prst="rect">
            <a:avLst/>
          </a:prstGeom>
        </p:spPr>
      </p:pic>
      <p:pic>
        <p:nvPicPr>
          <p:cNvPr id="11" name="Resim 10">
            <a:extLst>
              <a:ext uri="{FF2B5EF4-FFF2-40B4-BE49-F238E27FC236}">
                <a16:creationId xmlns:a16="http://schemas.microsoft.com/office/drawing/2014/main" id="{91DC4B5D-F0E1-52D9-516C-2B7AEEC09942}"/>
              </a:ext>
            </a:extLst>
          </p:cNvPr>
          <p:cNvPicPr>
            <a:picLocks noChangeAspect="1"/>
          </p:cNvPicPr>
          <p:nvPr/>
        </p:nvPicPr>
        <p:blipFill>
          <a:blip r:embed="rId9" cstate="hqprint">
            <a:extLst>
              <a:ext uri="{28A0092B-C50C-407E-A947-70E740481C1C}">
                <a14:useLocalDpi xmlns:a14="http://schemas.microsoft.com/office/drawing/2010/main"/>
              </a:ext>
            </a:extLst>
          </a:blip>
          <a:srcRect r="20176"/>
          <a:stretch/>
        </p:blipFill>
        <p:spPr>
          <a:xfrm>
            <a:off x="5470664" y="657352"/>
            <a:ext cx="1710650" cy="1750350"/>
          </a:xfrm>
          <a:prstGeom prst="rect">
            <a:avLst/>
          </a:prstGeom>
        </p:spPr>
      </p:pic>
      <p:pic>
        <p:nvPicPr>
          <p:cNvPr id="9" name="Resim 8" descr="bina, kapı, ev kapısı, mülk içeren bir resim&#10;&#10;Yapay zeka tarafından oluşturulan içerik yanlış olabilir.">
            <a:extLst>
              <a:ext uri="{FF2B5EF4-FFF2-40B4-BE49-F238E27FC236}">
                <a16:creationId xmlns:a16="http://schemas.microsoft.com/office/drawing/2014/main" id="{D3D68B2F-703D-53A6-35AE-19DCBA611A95}"/>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3703407" y="661050"/>
            <a:ext cx="1712857" cy="1750350"/>
          </a:xfrm>
          <a:prstGeom prst="rect">
            <a:avLst/>
          </a:prstGeom>
        </p:spPr>
      </p:pic>
      <p:pic>
        <p:nvPicPr>
          <p:cNvPr id="5" name="Resim 4" descr="kapı, duvar, iç mekan, bina içeren bir resim&#10;&#10;Yapay zeka tarafından oluşturulan içerik yanlış olabilir.">
            <a:extLst>
              <a:ext uri="{FF2B5EF4-FFF2-40B4-BE49-F238E27FC236}">
                <a16:creationId xmlns:a16="http://schemas.microsoft.com/office/drawing/2014/main" id="{D0432124-5116-B823-A238-3FDF3D607B6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938525" y="661050"/>
            <a:ext cx="1712858" cy="1750350"/>
          </a:xfrm>
          <a:prstGeom prst="rect">
            <a:avLst/>
          </a:prstGeom>
        </p:spPr>
      </p:pic>
      <p:pic>
        <p:nvPicPr>
          <p:cNvPr id="3" name="Resim 2" descr="bina, iç mekan, ayna, zemin içeren bir resim&#10;&#10;Yapay zeka tarafından oluşturulan içerik yanlış olabilir.">
            <a:extLst>
              <a:ext uri="{FF2B5EF4-FFF2-40B4-BE49-F238E27FC236}">
                <a16:creationId xmlns:a16="http://schemas.microsoft.com/office/drawing/2014/main" id="{62C0C5F3-A971-01C6-3602-F15793688179}"/>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178223" y="661050"/>
            <a:ext cx="1708277" cy="1750350"/>
          </a:xfrm>
          <a:prstGeom prst="rect">
            <a:avLst/>
          </a:prstGeom>
        </p:spPr>
      </p:pic>
      <p:sp>
        <p:nvSpPr>
          <p:cNvPr id="28" name="Google Shape;482;p41">
            <a:extLst>
              <a:ext uri="{FF2B5EF4-FFF2-40B4-BE49-F238E27FC236}">
                <a16:creationId xmlns:a16="http://schemas.microsoft.com/office/drawing/2014/main" id="{D35D12DA-40F5-67CF-428B-E467AE10EE9A}"/>
              </a:ext>
            </a:extLst>
          </p:cNvPr>
          <p:cNvSpPr txBox="1">
            <a:spLocks/>
          </p:cNvSpPr>
          <p:nvPr/>
        </p:nvSpPr>
        <p:spPr>
          <a:xfrm>
            <a:off x="7259875" y="4448044"/>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Akustik hareketli duvar sistemler</a:t>
            </a:r>
          </a:p>
        </p:txBody>
      </p:sp>
      <p:sp>
        <p:nvSpPr>
          <p:cNvPr id="39" name="Google Shape;482;p41">
            <a:extLst>
              <a:ext uri="{FF2B5EF4-FFF2-40B4-BE49-F238E27FC236}">
                <a16:creationId xmlns:a16="http://schemas.microsoft.com/office/drawing/2014/main" id="{E1AB1773-BE55-3DDD-C910-068660267D21}"/>
              </a:ext>
            </a:extLst>
          </p:cNvPr>
          <p:cNvSpPr txBox="1">
            <a:spLocks noGrp="1"/>
          </p:cNvSpPr>
          <p:nvPr>
            <p:ph type="title"/>
          </p:nvPr>
        </p:nvSpPr>
        <p:spPr>
          <a:xfrm>
            <a:off x="706705" y="234139"/>
            <a:ext cx="7704000" cy="53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sz="2000" noProof="1">
                <a:solidFill>
                  <a:schemeClr val="tx1"/>
                </a:solidFill>
              </a:rPr>
              <a:t>Hareketli </a:t>
            </a:r>
            <a:r>
              <a:rPr lang="en-GB" sz="2000" noProof="1">
                <a:solidFill>
                  <a:schemeClr val="tx2"/>
                </a:solidFill>
              </a:rPr>
              <a:t>ve</a:t>
            </a:r>
            <a:r>
              <a:rPr lang="tr-TR" sz="2000" noProof="1">
                <a:solidFill>
                  <a:schemeClr val="tx1"/>
                </a:solidFill>
              </a:rPr>
              <a:t> Katlanabilir Bölücüler</a:t>
            </a:r>
          </a:p>
        </p:txBody>
      </p:sp>
      <p:sp>
        <p:nvSpPr>
          <p:cNvPr id="40" name="Google Shape;482;p41">
            <a:extLst>
              <a:ext uri="{FF2B5EF4-FFF2-40B4-BE49-F238E27FC236}">
                <a16:creationId xmlns:a16="http://schemas.microsoft.com/office/drawing/2014/main" id="{CE67285D-7E61-DF87-1437-2638B4EACEC6}"/>
              </a:ext>
            </a:extLst>
          </p:cNvPr>
          <p:cNvSpPr txBox="1">
            <a:spLocks/>
          </p:cNvSpPr>
          <p:nvPr/>
        </p:nvSpPr>
        <p:spPr>
          <a:xfrm>
            <a:off x="178224" y="2313649"/>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Katlanır cam kapılar</a:t>
            </a:r>
          </a:p>
        </p:txBody>
      </p:sp>
      <p:sp>
        <p:nvSpPr>
          <p:cNvPr id="41" name="Google Shape;482;p41">
            <a:extLst>
              <a:ext uri="{FF2B5EF4-FFF2-40B4-BE49-F238E27FC236}">
                <a16:creationId xmlns:a16="http://schemas.microsoft.com/office/drawing/2014/main" id="{8E9F4FAB-77C5-3FFF-31B0-32576215D1BE}"/>
              </a:ext>
            </a:extLst>
          </p:cNvPr>
          <p:cNvSpPr txBox="1">
            <a:spLocks/>
          </p:cNvSpPr>
          <p:nvPr/>
        </p:nvSpPr>
        <p:spPr>
          <a:xfrm>
            <a:off x="1938525" y="2313650"/>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Ahşap katlanır paneller</a:t>
            </a:r>
          </a:p>
        </p:txBody>
      </p:sp>
      <p:sp>
        <p:nvSpPr>
          <p:cNvPr id="42" name="Google Shape;482;p41">
            <a:extLst>
              <a:ext uri="{FF2B5EF4-FFF2-40B4-BE49-F238E27FC236}">
                <a16:creationId xmlns:a16="http://schemas.microsoft.com/office/drawing/2014/main" id="{6FCEEA62-EE7B-D166-E95A-8301A36254A5}"/>
              </a:ext>
            </a:extLst>
          </p:cNvPr>
          <p:cNvSpPr txBox="1">
            <a:spLocks/>
          </p:cNvSpPr>
          <p:nvPr/>
        </p:nvSpPr>
        <p:spPr>
          <a:xfrm>
            <a:off x="3698825"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PVC katlanır paneller</a:t>
            </a:r>
          </a:p>
        </p:txBody>
      </p:sp>
      <p:sp>
        <p:nvSpPr>
          <p:cNvPr id="43" name="Google Shape;482;p41">
            <a:extLst>
              <a:ext uri="{FF2B5EF4-FFF2-40B4-BE49-F238E27FC236}">
                <a16:creationId xmlns:a16="http://schemas.microsoft.com/office/drawing/2014/main" id="{06509B49-F7C9-9354-D751-D1ACA2236628}"/>
              </a:ext>
            </a:extLst>
          </p:cNvPr>
          <p:cNvSpPr txBox="1">
            <a:spLocks/>
          </p:cNvSpPr>
          <p:nvPr/>
        </p:nvSpPr>
        <p:spPr>
          <a:xfrm>
            <a:off x="5471000"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Perfore metal bölme paneller</a:t>
            </a:r>
          </a:p>
        </p:txBody>
      </p:sp>
      <p:sp>
        <p:nvSpPr>
          <p:cNvPr id="44" name="Google Shape;482;p41">
            <a:extLst>
              <a:ext uri="{FF2B5EF4-FFF2-40B4-BE49-F238E27FC236}">
                <a16:creationId xmlns:a16="http://schemas.microsoft.com/office/drawing/2014/main" id="{88BA2372-3FBC-C1EA-DF7E-5A22F11974D2}"/>
              </a:ext>
            </a:extLst>
          </p:cNvPr>
          <p:cNvSpPr txBox="1">
            <a:spLocks/>
          </p:cNvSpPr>
          <p:nvPr/>
        </p:nvSpPr>
        <p:spPr>
          <a:xfrm>
            <a:off x="7236050" y="2313648"/>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Sürgülü ahşap bölme duvar</a:t>
            </a:r>
          </a:p>
        </p:txBody>
      </p:sp>
      <p:sp>
        <p:nvSpPr>
          <p:cNvPr id="45" name="Google Shape;482;p41">
            <a:extLst>
              <a:ext uri="{FF2B5EF4-FFF2-40B4-BE49-F238E27FC236}">
                <a16:creationId xmlns:a16="http://schemas.microsoft.com/office/drawing/2014/main" id="{4723EE3A-AB55-6E3C-062D-2E5A2BFA57CE}"/>
              </a:ext>
            </a:extLst>
          </p:cNvPr>
          <p:cNvSpPr txBox="1">
            <a:spLocks/>
          </p:cNvSpPr>
          <p:nvPr/>
        </p:nvSpPr>
        <p:spPr>
          <a:xfrm>
            <a:off x="202049" y="4448045"/>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Kumaş kaplı akordeon kapılar</a:t>
            </a:r>
          </a:p>
        </p:txBody>
      </p:sp>
      <p:sp>
        <p:nvSpPr>
          <p:cNvPr id="46" name="Google Shape;482;p41">
            <a:extLst>
              <a:ext uri="{FF2B5EF4-FFF2-40B4-BE49-F238E27FC236}">
                <a16:creationId xmlns:a16="http://schemas.microsoft.com/office/drawing/2014/main" id="{836B25A1-2A56-A6B2-B47D-B79DB942D638}"/>
              </a:ext>
            </a:extLst>
          </p:cNvPr>
          <p:cNvSpPr txBox="1">
            <a:spLocks/>
          </p:cNvSpPr>
          <p:nvPr/>
        </p:nvSpPr>
        <p:spPr>
          <a:xfrm>
            <a:off x="1962350" y="4448046"/>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Modüler ofis bölme sistemleri</a:t>
            </a:r>
          </a:p>
        </p:txBody>
      </p:sp>
      <p:sp>
        <p:nvSpPr>
          <p:cNvPr id="47" name="Google Shape;482;p41">
            <a:extLst>
              <a:ext uri="{FF2B5EF4-FFF2-40B4-BE49-F238E27FC236}">
                <a16:creationId xmlns:a16="http://schemas.microsoft.com/office/drawing/2014/main" id="{A986D806-6988-7311-30B8-F917F30F748A}"/>
              </a:ext>
            </a:extLst>
          </p:cNvPr>
          <p:cNvSpPr txBox="1">
            <a:spLocks/>
          </p:cNvSpPr>
          <p:nvPr/>
        </p:nvSpPr>
        <p:spPr>
          <a:xfrm>
            <a:off x="3722650"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Jaluzili bölme duvar</a:t>
            </a:r>
          </a:p>
        </p:txBody>
      </p:sp>
      <p:sp>
        <p:nvSpPr>
          <p:cNvPr id="48" name="Google Shape;482;p41">
            <a:extLst>
              <a:ext uri="{FF2B5EF4-FFF2-40B4-BE49-F238E27FC236}">
                <a16:creationId xmlns:a16="http://schemas.microsoft.com/office/drawing/2014/main" id="{21B85542-0823-910E-F9A0-23E39599E902}"/>
              </a:ext>
            </a:extLst>
          </p:cNvPr>
          <p:cNvSpPr txBox="1">
            <a:spLocks/>
          </p:cNvSpPr>
          <p:nvPr/>
        </p:nvSpPr>
        <p:spPr>
          <a:xfrm>
            <a:off x="5494825"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Raylı hareketli bölücü paneller</a:t>
            </a:r>
          </a:p>
        </p:txBody>
      </p:sp>
      <p:sp>
        <p:nvSpPr>
          <p:cNvPr id="51" name="Dikdörtgen 50">
            <a:extLst>
              <a:ext uri="{FF2B5EF4-FFF2-40B4-BE49-F238E27FC236}">
                <a16:creationId xmlns:a16="http://schemas.microsoft.com/office/drawing/2014/main" id="{EC53ECFF-5A41-019C-3B3C-972D0F308F0E}"/>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2" name="Dikdörtgen 51">
            <a:extLst>
              <a:ext uri="{FF2B5EF4-FFF2-40B4-BE49-F238E27FC236}">
                <a16:creationId xmlns:a16="http://schemas.microsoft.com/office/drawing/2014/main" id="{46C74459-7F10-1F71-1E4D-D84E9E2563C7}"/>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3" name="Dikdörtgen 52">
            <a:extLst>
              <a:ext uri="{FF2B5EF4-FFF2-40B4-BE49-F238E27FC236}">
                <a16:creationId xmlns:a16="http://schemas.microsoft.com/office/drawing/2014/main" id="{CFD8A522-4C0D-5AD3-9E28-A97D5D0C9449}"/>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4" name="Dikdörtgen 53">
            <a:extLst>
              <a:ext uri="{FF2B5EF4-FFF2-40B4-BE49-F238E27FC236}">
                <a16:creationId xmlns:a16="http://schemas.microsoft.com/office/drawing/2014/main" id="{400B30F6-34C9-3844-E23C-0107B103B69A}"/>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5" name="Dikdörtgen 54">
            <a:extLst>
              <a:ext uri="{FF2B5EF4-FFF2-40B4-BE49-F238E27FC236}">
                <a16:creationId xmlns:a16="http://schemas.microsoft.com/office/drawing/2014/main" id="{ED50349B-D813-37F8-77CB-56ECEC128C92}"/>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56" name="Dikdörtgen 55">
            <a:extLst>
              <a:ext uri="{FF2B5EF4-FFF2-40B4-BE49-F238E27FC236}">
                <a16:creationId xmlns:a16="http://schemas.microsoft.com/office/drawing/2014/main" id="{242158D4-B3FC-B823-F714-C1F0FF83BD61}"/>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7" name="Dikdörtgen 56">
            <a:extLst>
              <a:ext uri="{FF2B5EF4-FFF2-40B4-BE49-F238E27FC236}">
                <a16:creationId xmlns:a16="http://schemas.microsoft.com/office/drawing/2014/main" id="{79E66633-FE9F-61B2-56C1-A1DDE4B91D18}"/>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8" name="Dikdörtgen 57">
            <a:extLst>
              <a:ext uri="{FF2B5EF4-FFF2-40B4-BE49-F238E27FC236}">
                <a16:creationId xmlns:a16="http://schemas.microsoft.com/office/drawing/2014/main" id="{8D4773BE-57C5-DD05-4676-D30A7003ECF4}"/>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9" name="Dikdörtgen 58">
            <a:extLst>
              <a:ext uri="{FF2B5EF4-FFF2-40B4-BE49-F238E27FC236}">
                <a16:creationId xmlns:a16="http://schemas.microsoft.com/office/drawing/2014/main" id="{F611F511-AA0F-4E64-93EC-15B96C4981D2}"/>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0" name="Dikdörtgen 59">
            <a:extLst>
              <a:ext uri="{FF2B5EF4-FFF2-40B4-BE49-F238E27FC236}">
                <a16:creationId xmlns:a16="http://schemas.microsoft.com/office/drawing/2014/main" id="{019B751F-4C23-D0A1-3DD7-DC3237724156}"/>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1" name="Dikdörtgen 60">
            <a:extLst>
              <a:ext uri="{FF2B5EF4-FFF2-40B4-BE49-F238E27FC236}">
                <a16:creationId xmlns:a16="http://schemas.microsoft.com/office/drawing/2014/main" id="{5E13E552-D0EB-235A-4AE1-9CE2F4F3C493}"/>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62" name="Dikdörtgen 61">
            <a:extLst>
              <a:ext uri="{FF2B5EF4-FFF2-40B4-BE49-F238E27FC236}">
                <a16:creationId xmlns:a16="http://schemas.microsoft.com/office/drawing/2014/main" id="{74536438-DC54-5CD3-3F8A-6101729E90CF}"/>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63" name="Dikdörtgen 62">
            <a:extLst>
              <a:ext uri="{FF2B5EF4-FFF2-40B4-BE49-F238E27FC236}">
                <a16:creationId xmlns:a16="http://schemas.microsoft.com/office/drawing/2014/main" id="{4CFDD6D2-1460-966A-1CD6-187EE9F25F2C}"/>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64" name="Dikdörtgen 63">
            <a:extLst>
              <a:ext uri="{FF2B5EF4-FFF2-40B4-BE49-F238E27FC236}">
                <a16:creationId xmlns:a16="http://schemas.microsoft.com/office/drawing/2014/main" id="{8F0CDB16-A067-1577-0459-82761F9DF752}"/>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5" name="Dikdörtgen 64">
            <a:extLst>
              <a:ext uri="{FF2B5EF4-FFF2-40B4-BE49-F238E27FC236}">
                <a16:creationId xmlns:a16="http://schemas.microsoft.com/office/drawing/2014/main" id="{B4806112-D256-4037-3314-0FC0E4042A22}"/>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66" name="Dikdörtgen 65">
            <a:extLst>
              <a:ext uri="{FF2B5EF4-FFF2-40B4-BE49-F238E27FC236}">
                <a16:creationId xmlns:a16="http://schemas.microsoft.com/office/drawing/2014/main" id="{2EF081EB-4BC3-65A4-7521-EA6FA8F1A0A2}"/>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67" name="Dikdörtgen 66">
            <a:extLst>
              <a:ext uri="{FF2B5EF4-FFF2-40B4-BE49-F238E27FC236}">
                <a16:creationId xmlns:a16="http://schemas.microsoft.com/office/drawing/2014/main" id="{52FDAFCC-8717-958E-149E-C39AD0FC0E00}"/>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68" name="Dikdörtgen 67">
            <a:extLst>
              <a:ext uri="{FF2B5EF4-FFF2-40B4-BE49-F238E27FC236}">
                <a16:creationId xmlns:a16="http://schemas.microsoft.com/office/drawing/2014/main" id="{5B5BBFB8-4C5E-E35A-BD17-A9C6339103BE}"/>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9" name="Dikdörtgen 68">
            <a:extLst>
              <a:ext uri="{FF2B5EF4-FFF2-40B4-BE49-F238E27FC236}">
                <a16:creationId xmlns:a16="http://schemas.microsoft.com/office/drawing/2014/main" id="{862D1409-4B9D-3FFB-3695-22E3199C7A27}"/>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70" name="Dikdörtgen 69">
            <a:extLst>
              <a:ext uri="{FF2B5EF4-FFF2-40B4-BE49-F238E27FC236}">
                <a16:creationId xmlns:a16="http://schemas.microsoft.com/office/drawing/2014/main" id="{24F0B1C5-60DB-CB0E-0220-BA7D1A467710}"/>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71" name="Dikdörtgen 70">
            <a:extLst>
              <a:ext uri="{FF2B5EF4-FFF2-40B4-BE49-F238E27FC236}">
                <a16:creationId xmlns:a16="http://schemas.microsoft.com/office/drawing/2014/main" id="{A305D209-D292-23CD-1130-ECA6CA954431}"/>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2" name="Dikdörtgen 71">
            <a:extLst>
              <a:ext uri="{FF2B5EF4-FFF2-40B4-BE49-F238E27FC236}">
                <a16:creationId xmlns:a16="http://schemas.microsoft.com/office/drawing/2014/main" id="{5AB5C564-A42C-37C6-8C61-DF55D0E44EF6}"/>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3" name="Dikdörtgen 72">
            <a:extLst>
              <a:ext uri="{FF2B5EF4-FFF2-40B4-BE49-F238E27FC236}">
                <a16:creationId xmlns:a16="http://schemas.microsoft.com/office/drawing/2014/main" id="{70341783-29B9-4866-1A07-17A0F65C00C5}"/>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74" name="Dikdörtgen 73">
            <a:extLst>
              <a:ext uri="{FF2B5EF4-FFF2-40B4-BE49-F238E27FC236}">
                <a16:creationId xmlns:a16="http://schemas.microsoft.com/office/drawing/2014/main" id="{0CE54FF6-1BA9-16D2-FBCD-C07A6A59AAB4}"/>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75" name="Dikdörtgen 74">
            <a:extLst>
              <a:ext uri="{FF2B5EF4-FFF2-40B4-BE49-F238E27FC236}">
                <a16:creationId xmlns:a16="http://schemas.microsoft.com/office/drawing/2014/main" id="{6AB5208E-ADDA-977C-5B33-7BEE9B591A84}"/>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6" name="Dikdörtgen 75">
            <a:extLst>
              <a:ext uri="{FF2B5EF4-FFF2-40B4-BE49-F238E27FC236}">
                <a16:creationId xmlns:a16="http://schemas.microsoft.com/office/drawing/2014/main" id="{3DDC050F-DCB2-E260-FD59-A1D4FEA055AB}"/>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77" name="Dikdörtgen 76">
            <a:extLst>
              <a:ext uri="{FF2B5EF4-FFF2-40B4-BE49-F238E27FC236}">
                <a16:creationId xmlns:a16="http://schemas.microsoft.com/office/drawing/2014/main" id="{46708662-2175-7185-390C-798F61C2BE5A}"/>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8" name="Dikdörtgen 77">
            <a:extLst>
              <a:ext uri="{FF2B5EF4-FFF2-40B4-BE49-F238E27FC236}">
                <a16:creationId xmlns:a16="http://schemas.microsoft.com/office/drawing/2014/main" id="{18AFB3E9-4798-886B-39BB-F42E17CCCE42}"/>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down)">
                                      <p:cBhvr>
                                        <p:cTn id="7" dur="580">
                                          <p:stCondLst>
                                            <p:cond delay="0"/>
                                          </p:stCondLst>
                                        </p:cTn>
                                        <p:tgtEl>
                                          <p:spTgt spid="67"/>
                                        </p:tgtEl>
                                      </p:cBhvr>
                                    </p:animEffect>
                                    <p:anim calcmode="lin" valueType="num">
                                      <p:cBhvr>
                                        <p:cTn id="8" dur="1822" tmFilter="0,0; 0.14,0.36; 0.43,0.73; 0.71,0.91; 1.0,1.0">
                                          <p:stCondLst>
                                            <p:cond delay="0"/>
                                          </p:stCondLst>
                                        </p:cTn>
                                        <p:tgtEl>
                                          <p:spTgt spid="6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7"/>
                                        </p:tgtEl>
                                        <p:attrNameLst>
                                          <p:attrName>ppt_y</p:attrName>
                                        </p:attrNameLst>
                                      </p:cBhvr>
                                      <p:tavLst>
                                        <p:tav tm="0" fmla="#ppt_y-sin(pi*$)/81">
                                          <p:val>
                                            <p:fltVal val="0"/>
                                          </p:val>
                                        </p:tav>
                                        <p:tav tm="100000">
                                          <p:val>
                                            <p:fltVal val="1"/>
                                          </p:val>
                                        </p:tav>
                                      </p:tavLst>
                                    </p:anim>
                                    <p:animScale>
                                      <p:cBhvr>
                                        <p:cTn id="13" dur="26">
                                          <p:stCondLst>
                                            <p:cond delay="650"/>
                                          </p:stCondLst>
                                        </p:cTn>
                                        <p:tgtEl>
                                          <p:spTgt spid="67"/>
                                        </p:tgtEl>
                                      </p:cBhvr>
                                      <p:to x="100000" y="60000"/>
                                    </p:animScale>
                                    <p:animScale>
                                      <p:cBhvr>
                                        <p:cTn id="14" dur="166" decel="50000">
                                          <p:stCondLst>
                                            <p:cond delay="676"/>
                                          </p:stCondLst>
                                        </p:cTn>
                                        <p:tgtEl>
                                          <p:spTgt spid="67"/>
                                        </p:tgtEl>
                                      </p:cBhvr>
                                      <p:to x="100000" y="100000"/>
                                    </p:animScale>
                                    <p:animScale>
                                      <p:cBhvr>
                                        <p:cTn id="15" dur="26">
                                          <p:stCondLst>
                                            <p:cond delay="1312"/>
                                          </p:stCondLst>
                                        </p:cTn>
                                        <p:tgtEl>
                                          <p:spTgt spid="67"/>
                                        </p:tgtEl>
                                      </p:cBhvr>
                                      <p:to x="100000" y="80000"/>
                                    </p:animScale>
                                    <p:animScale>
                                      <p:cBhvr>
                                        <p:cTn id="16" dur="166" decel="50000">
                                          <p:stCondLst>
                                            <p:cond delay="1338"/>
                                          </p:stCondLst>
                                        </p:cTn>
                                        <p:tgtEl>
                                          <p:spTgt spid="67"/>
                                        </p:tgtEl>
                                      </p:cBhvr>
                                      <p:to x="100000" y="100000"/>
                                    </p:animScale>
                                    <p:animScale>
                                      <p:cBhvr>
                                        <p:cTn id="17" dur="26">
                                          <p:stCondLst>
                                            <p:cond delay="1642"/>
                                          </p:stCondLst>
                                        </p:cTn>
                                        <p:tgtEl>
                                          <p:spTgt spid="67"/>
                                        </p:tgtEl>
                                      </p:cBhvr>
                                      <p:to x="100000" y="90000"/>
                                    </p:animScale>
                                    <p:animScale>
                                      <p:cBhvr>
                                        <p:cTn id="18" dur="166" decel="50000">
                                          <p:stCondLst>
                                            <p:cond delay="1668"/>
                                          </p:stCondLst>
                                        </p:cTn>
                                        <p:tgtEl>
                                          <p:spTgt spid="67"/>
                                        </p:tgtEl>
                                      </p:cBhvr>
                                      <p:to x="100000" y="100000"/>
                                    </p:animScale>
                                    <p:animScale>
                                      <p:cBhvr>
                                        <p:cTn id="19" dur="26">
                                          <p:stCondLst>
                                            <p:cond delay="1808"/>
                                          </p:stCondLst>
                                        </p:cTn>
                                        <p:tgtEl>
                                          <p:spTgt spid="67"/>
                                        </p:tgtEl>
                                      </p:cBhvr>
                                      <p:to x="100000" y="95000"/>
                                    </p:animScale>
                                    <p:animScale>
                                      <p:cBhvr>
                                        <p:cTn id="20" dur="166" decel="50000">
                                          <p:stCondLst>
                                            <p:cond delay="1834"/>
                                          </p:stCondLst>
                                        </p:cTn>
                                        <p:tgtEl>
                                          <p:spTgt spid="6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36" name="Resim 35">
            <a:extLst>
              <a:ext uri="{FF2B5EF4-FFF2-40B4-BE49-F238E27FC236}">
                <a16:creationId xmlns:a16="http://schemas.microsoft.com/office/drawing/2014/main" id="{D43CCAA9-64C9-9225-0C49-186DCDDA7642}"/>
              </a:ext>
            </a:extLst>
          </p:cNvPr>
          <p:cNvPicPr>
            <a:picLocks noChangeAspect="1"/>
          </p:cNvPicPr>
          <p:nvPr/>
        </p:nvPicPr>
        <p:blipFill>
          <a:blip r:embed="rId3"/>
          <a:stretch/>
        </p:blipFill>
        <p:spPr>
          <a:xfrm>
            <a:off x="7322948" y="2787837"/>
            <a:ext cx="1730057" cy="1741946"/>
          </a:xfrm>
          <a:prstGeom prst="rect">
            <a:avLst/>
          </a:prstGeom>
        </p:spPr>
      </p:pic>
      <p:pic>
        <p:nvPicPr>
          <p:cNvPr id="34" name="Resim 33">
            <a:extLst>
              <a:ext uri="{FF2B5EF4-FFF2-40B4-BE49-F238E27FC236}">
                <a16:creationId xmlns:a16="http://schemas.microsoft.com/office/drawing/2014/main" id="{E6CFED36-EBD7-7875-7B74-DFC32CD6D273}"/>
              </a:ext>
            </a:extLst>
          </p:cNvPr>
          <p:cNvPicPr>
            <a:picLocks noChangeAspect="1"/>
          </p:cNvPicPr>
          <p:nvPr/>
        </p:nvPicPr>
        <p:blipFill>
          <a:blip r:embed="rId4" cstate="hqprint">
            <a:extLst>
              <a:ext uri="{28A0092B-C50C-407E-A947-70E740481C1C}">
                <a14:useLocalDpi xmlns:a14="http://schemas.microsoft.com/office/drawing/2010/main"/>
              </a:ext>
            </a:extLst>
          </a:blip>
          <a:srcRect t="5571" b="9780"/>
          <a:stretch/>
        </p:blipFill>
        <p:spPr>
          <a:xfrm>
            <a:off x="5473374" y="2788050"/>
            <a:ext cx="1705452" cy="1754049"/>
          </a:xfrm>
          <a:prstGeom prst="rect">
            <a:avLst/>
          </a:prstGeom>
        </p:spPr>
      </p:pic>
      <p:pic>
        <p:nvPicPr>
          <p:cNvPr id="32" name="Resim 31">
            <a:extLst>
              <a:ext uri="{FF2B5EF4-FFF2-40B4-BE49-F238E27FC236}">
                <a16:creationId xmlns:a16="http://schemas.microsoft.com/office/drawing/2014/main" id="{626856E7-69A6-EF7A-DA06-3ADED44B02BD}"/>
              </a:ext>
            </a:extLst>
          </p:cNvPr>
          <p:cNvPicPr>
            <a:picLocks noChangeAspect="1"/>
          </p:cNvPicPr>
          <p:nvPr/>
        </p:nvPicPr>
        <p:blipFill>
          <a:blip r:embed="rId5"/>
          <a:stretch>
            <a:fillRect/>
          </a:stretch>
        </p:blipFill>
        <p:spPr>
          <a:xfrm>
            <a:off x="3705893" y="2788050"/>
            <a:ext cx="1703582" cy="1750347"/>
          </a:xfrm>
          <a:prstGeom prst="rect">
            <a:avLst/>
          </a:prstGeom>
        </p:spPr>
      </p:pic>
      <p:pic>
        <p:nvPicPr>
          <p:cNvPr id="42" name="Resim 41">
            <a:extLst>
              <a:ext uri="{FF2B5EF4-FFF2-40B4-BE49-F238E27FC236}">
                <a16:creationId xmlns:a16="http://schemas.microsoft.com/office/drawing/2014/main" id="{BDA0C234-3E36-836C-078F-EFDB0D3FB91D}"/>
              </a:ext>
            </a:extLst>
          </p:cNvPr>
          <p:cNvPicPr>
            <a:picLocks noChangeAspect="1"/>
          </p:cNvPicPr>
          <p:nvPr/>
        </p:nvPicPr>
        <p:blipFill>
          <a:blip r:embed="rId6" cstate="hqprint">
            <a:extLst>
              <a:ext uri="{28A0092B-C50C-407E-A947-70E740481C1C}">
                <a14:useLocalDpi xmlns:a14="http://schemas.microsoft.com/office/drawing/2010/main"/>
              </a:ext>
            </a:extLst>
          </a:blip>
          <a:srcRect l="3068" r="2566"/>
          <a:stretch/>
        </p:blipFill>
        <p:spPr>
          <a:xfrm>
            <a:off x="1937754" y="2787837"/>
            <a:ext cx="1711422" cy="1753588"/>
          </a:xfrm>
          <a:prstGeom prst="rect">
            <a:avLst/>
          </a:prstGeom>
        </p:spPr>
      </p:pic>
      <p:pic>
        <p:nvPicPr>
          <p:cNvPr id="38" name="Resim 37">
            <a:extLst>
              <a:ext uri="{FF2B5EF4-FFF2-40B4-BE49-F238E27FC236}">
                <a16:creationId xmlns:a16="http://schemas.microsoft.com/office/drawing/2014/main" id="{3C66DB2E-3D01-DD45-42F9-F13CA7A38022}"/>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178223" y="2791750"/>
            <a:ext cx="1702756" cy="1753588"/>
          </a:xfrm>
          <a:prstGeom prst="rect">
            <a:avLst/>
          </a:prstGeom>
        </p:spPr>
      </p:pic>
      <p:pic>
        <p:nvPicPr>
          <p:cNvPr id="40" name="Resim 39">
            <a:extLst>
              <a:ext uri="{FF2B5EF4-FFF2-40B4-BE49-F238E27FC236}">
                <a16:creationId xmlns:a16="http://schemas.microsoft.com/office/drawing/2014/main" id="{0AAF576C-D875-DB1A-165A-CD7D7C6E7C90}"/>
              </a:ext>
            </a:extLst>
          </p:cNvPr>
          <p:cNvPicPr>
            <a:picLocks noChangeAspect="1"/>
          </p:cNvPicPr>
          <p:nvPr/>
        </p:nvPicPr>
        <p:blipFill>
          <a:blip r:embed="rId8" cstate="hqprint">
            <a:extLst>
              <a:ext uri="{28A0092B-C50C-407E-A947-70E740481C1C}">
                <a14:useLocalDpi xmlns:a14="http://schemas.microsoft.com/office/drawing/2010/main"/>
              </a:ext>
            </a:extLst>
          </a:blip>
          <a:srcRect r="20486"/>
          <a:stretch/>
        </p:blipFill>
        <p:spPr>
          <a:xfrm>
            <a:off x="175850" y="661047"/>
            <a:ext cx="1710650" cy="1753588"/>
          </a:xfrm>
          <a:prstGeom prst="rect">
            <a:avLst/>
          </a:prstGeom>
        </p:spPr>
      </p:pic>
      <p:pic>
        <p:nvPicPr>
          <p:cNvPr id="3" name="Resim 2">
            <a:extLst>
              <a:ext uri="{FF2B5EF4-FFF2-40B4-BE49-F238E27FC236}">
                <a16:creationId xmlns:a16="http://schemas.microsoft.com/office/drawing/2014/main" id="{961F4E38-09F4-A16C-E349-29384288B83D}"/>
              </a:ext>
            </a:extLst>
          </p:cNvPr>
          <p:cNvPicPr>
            <a:picLocks noChangeAspect="1"/>
          </p:cNvPicPr>
          <p:nvPr/>
        </p:nvPicPr>
        <p:blipFill>
          <a:blip r:embed="rId9"/>
          <a:stretch>
            <a:fillRect/>
          </a:stretch>
        </p:blipFill>
        <p:spPr>
          <a:xfrm>
            <a:off x="1940899" y="658973"/>
            <a:ext cx="1708276" cy="1751756"/>
          </a:xfrm>
          <a:prstGeom prst="rect">
            <a:avLst/>
          </a:prstGeom>
        </p:spPr>
      </p:pic>
      <p:pic>
        <p:nvPicPr>
          <p:cNvPr id="26" name="Resim 25" descr="mobilya, iç mekan, iç mekan tasarımı, zemin içeren bir resim&#10;&#10;Yapay zeka tarafından oluşturulan içerik yanlış olabilir.">
            <a:extLst>
              <a:ext uri="{FF2B5EF4-FFF2-40B4-BE49-F238E27FC236}">
                <a16:creationId xmlns:a16="http://schemas.microsoft.com/office/drawing/2014/main" id="{B035A171-4D66-8785-B4A5-E48E22E41418}"/>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3701199" y="657352"/>
            <a:ext cx="1710651" cy="1750348"/>
          </a:xfrm>
          <a:prstGeom prst="rect">
            <a:avLst/>
          </a:prstGeom>
        </p:spPr>
      </p:pic>
      <p:sp>
        <p:nvSpPr>
          <p:cNvPr id="615" name="Google Shape;615;p44"/>
          <p:cNvSpPr/>
          <p:nvPr/>
        </p:nvSpPr>
        <p:spPr>
          <a:xfrm>
            <a:off x="7828156" y="326125"/>
            <a:ext cx="1315944" cy="52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4" name="Google Shape;482;p41">
            <a:extLst>
              <a:ext uri="{FF2B5EF4-FFF2-40B4-BE49-F238E27FC236}">
                <a16:creationId xmlns:a16="http://schemas.microsoft.com/office/drawing/2014/main" id="{1C0319A5-6326-9A92-D15D-1FBB0337981D}"/>
              </a:ext>
            </a:extLst>
          </p:cNvPr>
          <p:cNvSpPr txBox="1">
            <a:spLocks/>
          </p:cNvSpPr>
          <p:nvPr/>
        </p:nvSpPr>
        <p:spPr>
          <a:xfrm>
            <a:off x="7259875" y="4448044"/>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Trombe Duvarı</a:t>
            </a:r>
          </a:p>
        </p:txBody>
      </p:sp>
      <p:sp>
        <p:nvSpPr>
          <p:cNvPr id="15" name="Google Shape;482;p41">
            <a:extLst>
              <a:ext uri="{FF2B5EF4-FFF2-40B4-BE49-F238E27FC236}">
                <a16:creationId xmlns:a16="http://schemas.microsoft.com/office/drawing/2014/main" id="{B74545B2-43C9-9640-5EEE-693E019CDB12}"/>
              </a:ext>
            </a:extLst>
          </p:cNvPr>
          <p:cNvSpPr txBox="1">
            <a:spLocks noGrp="1"/>
          </p:cNvSpPr>
          <p:nvPr>
            <p:ph type="title"/>
          </p:nvPr>
        </p:nvSpPr>
        <p:spPr>
          <a:xfrm>
            <a:off x="720000" y="246039"/>
            <a:ext cx="7704000" cy="53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sz="2000" noProof="1">
                <a:solidFill>
                  <a:schemeClr val="tx1"/>
                </a:solidFill>
              </a:rPr>
              <a:t> Dekoratif ve Yarı </a:t>
            </a:r>
            <a:r>
              <a:rPr lang="tr-TR" sz="2000" noProof="1">
                <a:solidFill>
                  <a:schemeClr val="tx2"/>
                </a:solidFill>
              </a:rPr>
              <a:t>Şeffaf</a:t>
            </a:r>
            <a:r>
              <a:rPr lang="tr-TR" sz="2000" noProof="1">
                <a:solidFill>
                  <a:schemeClr val="tx1"/>
                </a:solidFill>
              </a:rPr>
              <a:t> Bölücüler</a:t>
            </a:r>
          </a:p>
        </p:txBody>
      </p:sp>
      <p:sp>
        <p:nvSpPr>
          <p:cNvPr id="16" name="Google Shape;482;p41">
            <a:extLst>
              <a:ext uri="{FF2B5EF4-FFF2-40B4-BE49-F238E27FC236}">
                <a16:creationId xmlns:a16="http://schemas.microsoft.com/office/drawing/2014/main" id="{7D9AC5FD-187C-857C-8BA7-1887A8416165}"/>
              </a:ext>
            </a:extLst>
          </p:cNvPr>
          <p:cNvSpPr txBox="1">
            <a:spLocks/>
          </p:cNvSpPr>
          <p:nvPr/>
        </p:nvSpPr>
        <p:spPr>
          <a:xfrm>
            <a:off x="178224" y="2313649"/>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Ahşap jaluzi sistemleri</a:t>
            </a:r>
          </a:p>
        </p:txBody>
      </p:sp>
      <p:sp>
        <p:nvSpPr>
          <p:cNvPr id="17" name="Google Shape;482;p41">
            <a:extLst>
              <a:ext uri="{FF2B5EF4-FFF2-40B4-BE49-F238E27FC236}">
                <a16:creationId xmlns:a16="http://schemas.microsoft.com/office/drawing/2014/main" id="{33C7ADC6-45E2-279C-7541-664490DA5BFC}"/>
              </a:ext>
            </a:extLst>
          </p:cNvPr>
          <p:cNvSpPr txBox="1">
            <a:spLocks/>
          </p:cNvSpPr>
          <p:nvPr/>
        </p:nvSpPr>
        <p:spPr>
          <a:xfrm>
            <a:off x="1938525" y="2313650"/>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Metal kafes paneller</a:t>
            </a:r>
          </a:p>
        </p:txBody>
      </p:sp>
      <p:sp>
        <p:nvSpPr>
          <p:cNvPr id="18" name="Google Shape;482;p41">
            <a:extLst>
              <a:ext uri="{FF2B5EF4-FFF2-40B4-BE49-F238E27FC236}">
                <a16:creationId xmlns:a16="http://schemas.microsoft.com/office/drawing/2014/main" id="{A7DEB88C-C5C5-1158-4891-9CEE68D7B732}"/>
              </a:ext>
            </a:extLst>
          </p:cNvPr>
          <p:cNvSpPr txBox="1">
            <a:spLocks/>
          </p:cNvSpPr>
          <p:nvPr/>
        </p:nvSpPr>
        <p:spPr>
          <a:xfrm>
            <a:off x="3698825"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CNC kesim ahşap paneller</a:t>
            </a:r>
          </a:p>
        </p:txBody>
      </p:sp>
      <p:sp>
        <p:nvSpPr>
          <p:cNvPr id="19" name="Google Shape;482;p41">
            <a:extLst>
              <a:ext uri="{FF2B5EF4-FFF2-40B4-BE49-F238E27FC236}">
                <a16:creationId xmlns:a16="http://schemas.microsoft.com/office/drawing/2014/main" id="{BD8B87B1-C672-B8A0-061A-C538B7E1F7F4}"/>
              </a:ext>
            </a:extLst>
          </p:cNvPr>
          <p:cNvSpPr txBox="1">
            <a:spLocks/>
          </p:cNvSpPr>
          <p:nvPr/>
        </p:nvSpPr>
        <p:spPr>
          <a:xfrm>
            <a:off x="5471000"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Delikli metal paneller</a:t>
            </a:r>
          </a:p>
        </p:txBody>
      </p:sp>
      <p:sp>
        <p:nvSpPr>
          <p:cNvPr id="20" name="Google Shape;482;p41">
            <a:extLst>
              <a:ext uri="{FF2B5EF4-FFF2-40B4-BE49-F238E27FC236}">
                <a16:creationId xmlns:a16="http://schemas.microsoft.com/office/drawing/2014/main" id="{92372C9E-DAF9-5DBF-F77D-ACDE154D5953}"/>
              </a:ext>
            </a:extLst>
          </p:cNvPr>
          <p:cNvSpPr txBox="1">
            <a:spLocks/>
          </p:cNvSpPr>
          <p:nvPr/>
        </p:nvSpPr>
        <p:spPr>
          <a:xfrm>
            <a:off x="7236050" y="2313648"/>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İp Duvar</a:t>
            </a:r>
          </a:p>
        </p:txBody>
      </p:sp>
      <p:sp>
        <p:nvSpPr>
          <p:cNvPr id="21" name="Google Shape;482;p41">
            <a:extLst>
              <a:ext uri="{FF2B5EF4-FFF2-40B4-BE49-F238E27FC236}">
                <a16:creationId xmlns:a16="http://schemas.microsoft.com/office/drawing/2014/main" id="{2F5799DD-261F-E3EC-3E7E-244B68ACF550}"/>
              </a:ext>
            </a:extLst>
          </p:cNvPr>
          <p:cNvSpPr txBox="1">
            <a:spLocks/>
          </p:cNvSpPr>
          <p:nvPr/>
        </p:nvSpPr>
        <p:spPr>
          <a:xfrm>
            <a:off x="202049" y="4448045"/>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Alüminyum bölme paneller</a:t>
            </a:r>
          </a:p>
        </p:txBody>
      </p:sp>
      <p:sp>
        <p:nvSpPr>
          <p:cNvPr id="22" name="Google Shape;482;p41">
            <a:extLst>
              <a:ext uri="{FF2B5EF4-FFF2-40B4-BE49-F238E27FC236}">
                <a16:creationId xmlns:a16="http://schemas.microsoft.com/office/drawing/2014/main" id="{872B1750-2BCA-FE5D-1230-95300629888B}"/>
              </a:ext>
            </a:extLst>
          </p:cNvPr>
          <p:cNvSpPr txBox="1">
            <a:spLocks/>
          </p:cNvSpPr>
          <p:nvPr/>
        </p:nvSpPr>
        <p:spPr>
          <a:xfrm>
            <a:off x="1962350" y="4448046"/>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Seramik kaplama bölme paneller</a:t>
            </a:r>
          </a:p>
        </p:txBody>
      </p:sp>
      <p:sp>
        <p:nvSpPr>
          <p:cNvPr id="23" name="Google Shape;482;p41">
            <a:extLst>
              <a:ext uri="{FF2B5EF4-FFF2-40B4-BE49-F238E27FC236}">
                <a16:creationId xmlns:a16="http://schemas.microsoft.com/office/drawing/2014/main" id="{C5450D44-AB4D-141B-96D2-06B69510571C}"/>
              </a:ext>
            </a:extLst>
          </p:cNvPr>
          <p:cNvSpPr txBox="1">
            <a:spLocks/>
          </p:cNvSpPr>
          <p:nvPr/>
        </p:nvSpPr>
        <p:spPr>
          <a:xfrm>
            <a:off x="3722650"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Doğal bambu paneller</a:t>
            </a:r>
          </a:p>
        </p:txBody>
      </p:sp>
      <p:sp>
        <p:nvSpPr>
          <p:cNvPr id="24" name="Google Shape;482;p41">
            <a:extLst>
              <a:ext uri="{FF2B5EF4-FFF2-40B4-BE49-F238E27FC236}">
                <a16:creationId xmlns:a16="http://schemas.microsoft.com/office/drawing/2014/main" id="{51260A3A-2993-923C-1CF5-F60E2274D8DD}"/>
              </a:ext>
            </a:extLst>
          </p:cNvPr>
          <p:cNvSpPr txBox="1">
            <a:spLocks/>
          </p:cNvSpPr>
          <p:nvPr/>
        </p:nvSpPr>
        <p:spPr>
          <a:xfrm>
            <a:off x="5494825"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Ahşap çıtalı bölücüler</a:t>
            </a:r>
          </a:p>
        </p:txBody>
      </p:sp>
      <p:pic>
        <p:nvPicPr>
          <p:cNvPr id="28" name="Resim 27">
            <a:extLst>
              <a:ext uri="{FF2B5EF4-FFF2-40B4-BE49-F238E27FC236}">
                <a16:creationId xmlns:a16="http://schemas.microsoft.com/office/drawing/2014/main" id="{E7F6A371-0C5A-0FC7-1E25-B2129F6635D8}"/>
              </a:ext>
            </a:extLst>
          </p:cNvPr>
          <p:cNvPicPr>
            <a:picLocks noChangeAspect="1"/>
          </p:cNvPicPr>
          <p:nvPr/>
        </p:nvPicPr>
        <p:blipFill>
          <a:blip r:embed="rId11" cstate="hqprint">
            <a:extLst>
              <a:ext uri="{28A0092B-C50C-407E-A947-70E740481C1C}">
                <a14:useLocalDpi xmlns:a14="http://schemas.microsoft.com/office/drawing/2010/main"/>
              </a:ext>
            </a:extLst>
          </a:blip>
          <a:srcRect/>
          <a:stretch/>
        </p:blipFill>
        <p:spPr>
          <a:xfrm>
            <a:off x="5466250" y="657351"/>
            <a:ext cx="1712576" cy="1750349"/>
          </a:xfrm>
          <a:prstGeom prst="rect">
            <a:avLst/>
          </a:prstGeom>
        </p:spPr>
      </p:pic>
      <p:pic>
        <p:nvPicPr>
          <p:cNvPr id="30" name="Resim 29">
            <a:extLst>
              <a:ext uri="{FF2B5EF4-FFF2-40B4-BE49-F238E27FC236}">
                <a16:creationId xmlns:a16="http://schemas.microsoft.com/office/drawing/2014/main" id="{35DA0CFA-B554-E374-1380-3BE9DB4E296F}"/>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7260214" y="665755"/>
            <a:ext cx="1855527" cy="1741946"/>
          </a:xfrm>
          <a:prstGeom prst="rect">
            <a:avLst/>
          </a:prstGeom>
        </p:spPr>
      </p:pic>
      <p:sp>
        <p:nvSpPr>
          <p:cNvPr id="51" name="Dikdörtgen 50">
            <a:extLst>
              <a:ext uri="{FF2B5EF4-FFF2-40B4-BE49-F238E27FC236}">
                <a16:creationId xmlns:a16="http://schemas.microsoft.com/office/drawing/2014/main" id="{810B5124-7C4C-FD13-A25A-4E8D80C851B6}"/>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2" name="Dikdörtgen 51">
            <a:extLst>
              <a:ext uri="{FF2B5EF4-FFF2-40B4-BE49-F238E27FC236}">
                <a16:creationId xmlns:a16="http://schemas.microsoft.com/office/drawing/2014/main" id="{4AE4A65D-2F62-3201-5BE5-05EEBB246EC1}"/>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3" name="Dikdörtgen 52">
            <a:extLst>
              <a:ext uri="{FF2B5EF4-FFF2-40B4-BE49-F238E27FC236}">
                <a16:creationId xmlns:a16="http://schemas.microsoft.com/office/drawing/2014/main" id="{7A3B17F2-C8AD-A770-6319-B3B955F8DB35}"/>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54" name="Dikdörtgen 53">
            <a:extLst>
              <a:ext uri="{FF2B5EF4-FFF2-40B4-BE49-F238E27FC236}">
                <a16:creationId xmlns:a16="http://schemas.microsoft.com/office/drawing/2014/main" id="{1CC35FEF-C809-5481-3FB6-1B480B0507C6}"/>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5" name="Dikdörtgen 54">
            <a:extLst>
              <a:ext uri="{FF2B5EF4-FFF2-40B4-BE49-F238E27FC236}">
                <a16:creationId xmlns:a16="http://schemas.microsoft.com/office/drawing/2014/main" id="{B88F20EB-AD1A-C96F-A7F7-57EEB1ECD2E4}"/>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56" name="Dikdörtgen 55">
            <a:extLst>
              <a:ext uri="{FF2B5EF4-FFF2-40B4-BE49-F238E27FC236}">
                <a16:creationId xmlns:a16="http://schemas.microsoft.com/office/drawing/2014/main" id="{3C441865-9D3A-79AA-4E4E-CA56D48D2DEA}"/>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7" name="Dikdörtgen 56">
            <a:extLst>
              <a:ext uri="{FF2B5EF4-FFF2-40B4-BE49-F238E27FC236}">
                <a16:creationId xmlns:a16="http://schemas.microsoft.com/office/drawing/2014/main" id="{C4497C21-8764-063D-4859-82DD0526B419}"/>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8" name="Dikdörtgen 57">
            <a:extLst>
              <a:ext uri="{FF2B5EF4-FFF2-40B4-BE49-F238E27FC236}">
                <a16:creationId xmlns:a16="http://schemas.microsoft.com/office/drawing/2014/main" id="{76ED1164-C595-0226-79A9-BD8F53A44FC4}"/>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9" name="Dikdörtgen 58">
            <a:extLst>
              <a:ext uri="{FF2B5EF4-FFF2-40B4-BE49-F238E27FC236}">
                <a16:creationId xmlns:a16="http://schemas.microsoft.com/office/drawing/2014/main" id="{95F752CE-D053-0BAB-F516-C984B5746A0F}"/>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0" name="Dikdörtgen 59">
            <a:extLst>
              <a:ext uri="{FF2B5EF4-FFF2-40B4-BE49-F238E27FC236}">
                <a16:creationId xmlns:a16="http://schemas.microsoft.com/office/drawing/2014/main" id="{5034817E-DBD4-E1FF-FA18-C4256F578D39}"/>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1" name="Dikdörtgen 60">
            <a:extLst>
              <a:ext uri="{FF2B5EF4-FFF2-40B4-BE49-F238E27FC236}">
                <a16:creationId xmlns:a16="http://schemas.microsoft.com/office/drawing/2014/main" id="{3DA7EE6E-14A7-EBF6-282B-7850586C892A}"/>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62" name="Dikdörtgen 61">
            <a:extLst>
              <a:ext uri="{FF2B5EF4-FFF2-40B4-BE49-F238E27FC236}">
                <a16:creationId xmlns:a16="http://schemas.microsoft.com/office/drawing/2014/main" id="{69B6EA9C-3916-3936-821B-5B59A6EDECC6}"/>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63" name="Dikdörtgen 62">
            <a:extLst>
              <a:ext uri="{FF2B5EF4-FFF2-40B4-BE49-F238E27FC236}">
                <a16:creationId xmlns:a16="http://schemas.microsoft.com/office/drawing/2014/main" id="{A9F21CCF-1AA7-62D4-2D46-39E8E085587B}"/>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576" name="Dikdörtgen 575">
            <a:extLst>
              <a:ext uri="{FF2B5EF4-FFF2-40B4-BE49-F238E27FC236}">
                <a16:creationId xmlns:a16="http://schemas.microsoft.com/office/drawing/2014/main" id="{99A58336-96F1-E902-EEF9-C4A69F1CFE7A}"/>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77" name="Dikdörtgen 576">
            <a:extLst>
              <a:ext uri="{FF2B5EF4-FFF2-40B4-BE49-F238E27FC236}">
                <a16:creationId xmlns:a16="http://schemas.microsoft.com/office/drawing/2014/main" id="{246CBB8E-6816-3E48-ED2B-59FB4562976C}"/>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578" name="Dikdörtgen 577">
            <a:extLst>
              <a:ext uri="{FF2B5EF4-FFF2-40B4-BE49-F238E27FC236}">
                <a16:creationId xmlns:a16="http://schemas.microsoft.com/office/drawing/2014/main" id="{C58E6EB4-6D05-9884-1041-7CD68A1B3E9F}"/>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579" name="Dikdörtgen 578">
            <a:extLst>
              <a:ext uri="{FF2B5EF4-FFF2-40B4-BE49-F238E27FC236}">
                <a16:creationId xmlns:a16="http://schemas.microsoft.com/office/drawing/2014/main" id="{886FA16C-2450-B175-A0D8-A37AFE11D394}"/>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580" name="Dikdörtgen 579">
            <a:extLst>
              <a:ext uri="{FF2B5EF4-FFF2-40B4-BE49-F238E27FC236}">
                <a16:creationId xmlns:a16="http://schemas.microsoft.com/office/drawing/2014/main" id="{BF99B1B6-B900-538F-1138-5F3352065F7E}"/>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81" name="Dikdörtgen 580">
            <a:extLst>
              <a:ext uri="{FF2B5EF4-FFF2-40B4-BE49-F238E27FC236}">
                <a16:creationId xmlns:a16="http://schemas.microsoft.com/office/drawing/2014/main" id="{66998BAA-FE34-E434-9A3E-0509A29E9B54}"/>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582" name="Dikdörtgen 581">
            <a:extLst>
              <a:ext uri="{FF2B5EF4-FFF2-40B4-BE49-F238E27FC236}">
                <a16:creationId xmlns:a16="http://schemas.microsoft.com/office/drawing/2014/main" id="{2B16CF32-9D20-55DE-6549-BA9D86D71B45}"/>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583" name="Dikdörtgen 582">
            <a:extLst>
              <a:ext uri="{FF2B5EF4-FFF2-40B4-BE49-F238E27FC236}">
                <a16:creationId xmlns:a16="http://schemas.microsoft.com/office/drawing/2014/main" id="{780C9BF0-6847-CD54-736A-9A640C4E465E}"/>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84" name="Dikdörtgen 583">
            <a:extLst>
              <a:ext uri="{FF2B5EF4-FFF2-40B4-BE49-F238E27FC236}">
                <a16:creationId xmlns:a16="http://schemas.microsoft.com/office/drawing/2014/main" id="{5E24B977-2D51-4E3F-03F9-BC55039402E1}"/>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85" name="Dikdörtgen 584">
            <a:extLst>
              <a:ext uri="{FF2B5EF4-FFF2-40B4-BE49-F238E27FC236}">
                <a16:creationId xmlns:a16="http://schemas.microsoft.com/office/drawing/2014/main" id="{AD1D6D7B-6167-9C15-1924-2616CD69FB02}"/>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586" name="Dikdörtgen 585">
            <a:extLst>
              <a:ext uri="{FF2B5EF4-FFF2-40B4-BE49-F238E27FC236}">
                <a16:creationId xmlns:a16="http://schemas.microsoft.com/office/drawing/2014/main" id="{4618D3B0-EB7A-BCC5-6DBE-50FE6A041AA1}"/>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87" name="Dikdörtgen 586">
            <a:extLst>
              <a:ext uri="{FF2B5EF4-FFF2-40B4-BE49-F238E27FC236}">
                <a16:creationId xmlns:a16="http://schemas.microsoft.com/office/drawing/2014/main" id="{A4357330-FBA8-5A32-E8C1-1F7031208FBE}"/>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88" name="Dikdörtgen 587">
            <a:extLst>
              <a:ext uri="{FF2B5EF4-FFF2-40B4-BE49-F238E27FC236}">
                <a16:creationId xmlns:a16="http://schemas.microsoft.com/office/drawing/2014/main" id="{F31A9ADD-5BEF-16B7-B9A5-F512428BB29B}"/>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589" name="Dikdörtgen 588">
            <a:extLst>
              <a:ext uri="{FF2B5EF4-FFF2-40B4-BE49-F238E27FC236}">
                <a16:creationId xmlns:a16="http://schemas.microsoft.com/office/drawing/2014/main" id="{CB33DEBC-25B5-20D9-EE33-F19D6F3A6A09}"/>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90" name="Dikdörtgen 589">
            <a:extLst>
              <a:ext uri="{FF2B5EF4-FFF2-40B4-BE49-F238E27FC236}">
                <a16:creationId xmlns:a16="http://schemas.microsoft.com/office/drawing/2014/main" id="{B929FECA-1AF3-A5E6-898B-F4D1CE5031CE}"/>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80">
                                          <p:stCondLst>
                                            <p:cond delay="0"/>
                                          </p:stCondLst>
                                        </p:cTn>
                                        <p:tgtEl>
                                          <p:spTgt spid="53"/>
                                        </p:tgtEl>
                                      </p:cBhvr>
                                    </p:animEffect>
                                    <p:anim calcmode="lin" valueType="num">
                                      <p:cBhvr>
                                        <p:cTn id="8"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13" dur="26">
                                          <p:stCondLst>
                                            <p:cond delay="650"/>
                                          </p:stCondLst>
                                        </p:cTn>
                                        <p:tgtEl>
                                          <p:spTgt spid="53"/>
                                        </p:tgtEl>
                                      </p:cBhvr>
                                      <p:to x="100000" y="60000"/>
                                    </p:animScale>
                                    <p:animScale>
                                      <p:cBhvr>
                                        <p:cTn id="14" dur="166" decel="50000">
                                          <p:stCondLst>
                                            <p:cond delay="676"/>
                                          </p:stCondLst>
                                        </p:cTn>
                                        <p:tgtEl>
                                          <p:spTgt spid="53"/>
                                        </p:tgtEl>
                                      </p:cBhvr>
                                      <p:to x="100000" y="100000"/>
                                    </p:animScale>
                                    <p:animScale>
                                      <p:cBhvr>
                                        <p:cTn id="15" dur="26">
                                          <p:stCondLst>
                                            <p:cond delay="1312"/>
                                          </p:stCondLst>
                                        </p:cTn>
                                        <p:tgtEl>
                                          <p:spTgt spid="53"/>
                                        </p:tgtEl>
                                      </p:cBhvr>
                                      <p:to x="100000" y="80000"/>
                                    </p:animScale>
                                    <p:animScale>
                                      <p:cBhvr>
                                        <p:cTn id="16" dur="166" decel="50000">
                                          <p:stCondLst>
                                            <p:cond delay="1338"/>
                                          </p:stCondLst>
                                        </p:cTn>
                                        <p:tgtEl>
                                          <p:spTgt spid="53"/>
                                        </p:tgtEl>
                                      </p:cBhvr>
                                      <p:to x="100000" y="100000"/>
                                    </p:animScale>
                                    <p:animScale>
                                      <p:cBhvr>
                                        <p:cTn id="17" dur="26">
                                          <p:stCondLst>
                                            <p:cond delay="1642"/>
                                          </p:stCondLst>
                                        </p:cTn>
                                        <p:tgtEl>
                                          <p:spTgt spid="53"/>
                                        </p:tgtEl>
                                      </p:cBhvr>
                                      <p:to x="100000" y="90000"/>
                                    </p:animScale>
                                    <p:animScale>
                                      <p:cBhvr>
                                        <p:cTn id="18" dur="166" decel="50000">
                                          <p:stCondLst>
                                            <p:cond delay="1668"/>
                                          </p:stCondLst>
                                        </p:cTn>
                                        <p:tgtEl>
                                          <p:spTgt spid="53"/>
                                        </p:tgtEl>
                                      </p:cBhvr>
                                      <p:to x="100000" y="100000"/>
                                    </p:animScale>
                                    <p:animScale>
                                      <p:cBhvr>
                                        <p:cTn id="19" dur="26">
                                          <p:stCondLst>
                                            <p:cond delay="1808"/>
                                          </p:stCondLst>
                                        </p:cTn>
                                        <p:tgtEl>
                                          <p:spTgt spid="53"/>
                                        </p:tgtEl>
                                      </p:cBhvr>
                                      <p:to x="100000" y="95000"/>
                                    </p:animScale>
                                    <p:animScale>
                                      <p:cBhvr>
                                        <p:cTn id="20" dur="166" decel="50000">
                                          <p:stCondLst>
                                            <p:cond delay="1834"/>
                                          </p:stCondLst>
                                        </p:cTn>
                                        <p:tgtEl>
                                          <p:spTgt spid="5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3" name="Google Shape;482;p41">
            <a:extLst>
              <a:ext uri="{FF2B5EF4-FFF2-40B4-BE49-F238E27FC236}">
                <a16:creationId xmlns:a16="http://schemas.microsoft.com/office/drawing/2014/main" id="{D4879AF8-1CCD-5FBC-C7B2-CD1E57CF3182}"/>
              </a:ext>
            </a:extLst>
          </p:cNvPr>
          <p:cNvSpPr txBox="1">
            <a:spLocks/>
          </p:cNvSpPr>
          <p:nvPr/>
        </p:nvSpPr>
        <p:spPr>
          <a:xfrm>
            <a:off x="7107669" y="4449242"/>
            <a:ext cx="1767425"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Ahşap ve taş kombinasyonlu bölme duvar</a:t>
            </a:r>
          </a:p>
        </p:txBody>
      </p:sp>
      <p:sp>
        <p:nvSpPr>
          <p:cNvPr id="407" name="Google Shape;407;p38"/>
          <p:cNvSpPr/>
          <p:nvPr/>
        </p:nvSpPr>
        <p:spPr>
          <a:xfrm>
            <a:off x="8777288" y="3040655"/>
            <a:ext cx="271012" cy="1831289"/>
          </a:xfrm>
          <a:prstGeom prst="rect">
            <a:avLst/>
          </a:pr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438" name="Google Shape;438;p38"/>
          <p:cNvSpPr/>
          <p:nvPr/>
        </p:nvSpPr>
        <p:spPr>
          <a:xfrm>
            <a:off x="-1" y="1156770"/>
            <a:ext cx="6125379" cy="281525"/>
          </a:xfrm>
          <a:prstGeom prst="rect">
            <a:avLst/>
          </a:pr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24" name="Google Shape;482;p41">
            <a:extLst>
              <a:ext uri="{FF2B5EF4-FFF2-40B4-BE49-F238E27FC236}">
                <a16:creationId xmlns:a16="http://schemas.microsoft.com/office/drawing/2014/main" id="{72252288-96B6-7628-7018-FFA0758E9C38}"/>
              </a:ext>
            </a:extLst>
          </p:cNvPr>
          <p:cNvSpPr txBox="1">
            <a:spLocks noGrp="1"/>
          </p:cNvSpPr>
          <p:nvPr>
            <p:ph type="title"/>
          </p:nvPr>
        </p:nvSpPr>
        <p:spPr>
          <a:xfrm>
            <a:off x="713958" y="241420"/>
            <a:ext cx="7704000" cy="53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sz="2000" noProof="1">
                <a:solidFill>
                  <a:srgbClr val="476548"/>
                </a:solidFill>
              </a:rPr>
              <a:t>Yeşil Duvar ve Doğal </a:t>
            </a:r>
            <a:r>
              <a:rPr lang="tr-TR" sz="2000" noProof="1">
                <a:solidFill>
                  <a:schemeClr val="tx1"/>
                </a:solidFill>
              </a:rPr>
              <a:t>Bölücüler</a:t>
            </a:r>
          </a:p>
        </p:txBody>
      </p:sp>
      <p:sp>
        <p:nvSpPr>
          <p:cNvPr id="34" name="Google Shape;482;p41">
            <a:extLst>
              <a:ext uri="{FF2B5EF4-FFF2-40B4-BE49-F238E27FC236}">
                <a16:creationId xmlns:a16="http://schemas.microsoft.com/office/drawing/2014/main" id="{05D7EEE4-C130-484C-EAD3-769B48CA2D3A}"/>
              </a:ext>
            </a:extLst>
          </p:cNvPr>
          <p:cNvSpPr txBox="1">
            <a:spLocks/>
          </p:cNvSpPr>
          <p:nvPr/>
        </p:nvSpPr>
        <p:spPr>
          <a:xfrm>
            <a:off x="178224" y="2313649"/>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Dikey bitki duvarları (yeşil duvarlar)</a:t>
            </a:r>
          </a:p>
        </p:txBody>
      </p:sp>
      <p:sp>
        <p:nvSpPr>
          <p:cNvPr id="35" name="Google Shape;482;p41">
            <a:extLst>
              <a:ext uri="{FF2B5EF4-FFF2-40B4-BE49-F238E27FC236}">
                <a16:creationId xmlns:a16="http://schemas.microsoft.com/office/drawing/2014/main" id="{3A2F696C-B9FD-47ED-54B1-04B773C27C90}"/>
              </a:ext>
            </a:extLst>
          </p:cNvPr>
          <p:cNvSpPr txBox="1">
            <a:spLocks/>
          </p:cNvSpPr>
          <p:nvPr/>
        </p:nvSpPr>
        <p:spPr>
          <a:xfrm>
            <a:off x="1775460" y="2313648"/>
            <a:ext cx="2014874"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Ahşap çubuklu bölme sistemleri</a:t>
            </a:r>
          </a:p>
        </p:txBody>
      </p:sp>
      <p:sp>
        <p:nvSpPr>
          <p:cNvPr id="36" name="Google Shape;482;p41">
            <a:extLst>
              <a:ext uri="{FF2B5EF4-FFF2-40B4-BE49-F238E27FC236}">
                <a16:creationId xmlns:a16="http://schemas.microsoft.com/office/drawing/2014/main" id="{229EEDC9-90C1-D20C-25FC-DBBBBFE72D76}"/>
              </a:ext>
            </a:extLst>
          </p:cNvPr>
          <p:cNvSpPr txBox="1">
            <a:spLocks/>
          </p:cNvSpPr>
          <p:nvPr/>
        </p:nvSpPr>
        <p:spPr>
          <a:xfrm>
            <a:off x="3617708" y="2313648"/>
            <a:ext cx="1908584"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Sarmaşıklarla kaplanmış metal ızgaralar</a:t>
            </a:r>
          </a:p>
        </p:txBody>
      </p:sp>
      <p:sp>
        <p:nvSpPr>
          <p:cNvPr id="37" name="Google Shape;482;p41">
            <a:extLst>
              <a:ext uri="{FF2B5EF4-FFF2-40B4-BE49-F238E27FC236}">
                <a16:creationId xmlns:a16="http://schemas.microsoft.com/office/drawing/2014/main" id="{897DB42F-18D0-6E61-CA57-9B9B652BE755}"/>
              </a:ext>
            </a:extLst>
          </p:cNvPr>
          <p:cNvSpPr txBox="1">
            <a:spLocks/>
          </p:cNvSpPr>
          <p:nvPr/>
        </p:nvSpPr>
        <p:spPr>
          <a:xfrm>
            <a:off x="5471000"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Bitki raflı cam duvar</a:t>
            </a:r>
          </a:p>
        </p:txBody>
      </p:sp>
      <p:sp>
        <p:nvSpPr>
          <p:cNvPr id="38" name="Google Shape;482;p41">
            <a:extLst>
              <a:ext uri="{FF2B5EF4-FFF2-40B4-BE49-F238E27FC236}">
                <a16:creationId xmlns:a16="http://schemas.microsoft.com/office/drawing/2014/main" id="{3268B18F-8D34-456E-CAF6-2005E5B5E3FA}"/>
              </a:ext>
            </a:extLst>
          </p:cNvPr>
          <p:cNvSpPr txBox="1">
            <a:spLocks/>
          </p:cNvSpPr>
          <p:nvPr/>
        </p:nvSpPr>
        <p:spPr>
          <a:xfrm>
            <a:off x="7018020" y="2313648"/>
            <a:ext cx="216439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Ahşap çerçeveli </a:t>
            </a:r>
          </a:p>
          <a:p>
            <a:r>
              <a:rPr lang="tr-TR" sz="1200" b="0" noProof="1">
                <a:solidFill>
                  <a:srgbClr val="1D3F1F"/>
                </a:solidFill>
              </a:rPr>
              <a:t>büyük bitki kutuları</a:t>
            </a:r>
          </a:p>
        </p:txBody>
      </p:sp>
      <p:sp>
        <p:nvSpPr>
          <p:cNvPr id="39" name="Google Shape;482;p41">
            <a:extLst>
              <a:ext uri="{FF2B5EF4-FFF2-40B4-BE49-F238E27FC236}">
                <a16:creationId xmlns:a16="http://schemas.microsoft.com/office/drawing/2014/main" id="{33FAE48D-4007-B0ED-E050-7E37E4E68F2D}"/>
              </a:ext>
            </a:extLst>
          </p:cNvPr>
          <p:cNvSpPr txBox="1">
            <a:spLocks/>
          </p:cNvSpPr>
          <p:nvPr/>
        </p:nvSpPr>
        <p:spPr>
          <a:xfrm>
            <a:off x="37067" y="4448045"/>
            <a:ext cx="2014874"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Küçük bitkilerle dolu duvar sistemleri</a:t>
            </a:r>
          </a:p>
        </p:txBody>
      </p:sp>
      <p:sp>
        <p:nvSpPr>
          <p:cNvPr id="40" name="Google Shape;482;p41">
            <a:extLst>
              <a:ext uri="{FF2B5EF4-FFF2-40B4-BE49-F238E27FC236}">
                <a16:creationId xmlns:a16="http://schemas.microsoft.com/office/drawing/2014/main" id="{813DE6C9-804A-65EB-52EE-B459594829E4}"/>
              </a:ext>
            </a:extLst>
          </p:cNvPr>
          <p:cNvSpPr txBox="1">
            <a:spLocks/>
          </p:cNvSpPr>
          <p:nvPr/>
        </p:nvSpPr>
        <p:spPr>
          <a:xfrm>
            <a:off x="1962350" y="4448046"/>
            <a:ext cx="1796974"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Ahşap paletlerden yapılmış bitki duvarları</a:t>
            </a:r>
          </a:p>
        </p:txBody>
      </p:sp>
      <p:sp>
        <p:nvSpPr>
          <p:cNvPr id="41" name="Google Shape;482;p41">
            <a:extLst>
              <a:ext uri="{FF2B5EF4-FFF2-40B4-BE49-F238E27FC236}">
                <a16:creationId xmlns:a16="http://schemas.microsoft.com/office/drawing/2014/main" id="{F579DC94-60A2-3C6B-14AC-8E4CB5A0164F}"/>
              </a:ext>
            </a:extLst>
          </p:cNvPr>
          <p:cNvSpPr txBox="1">
            <a:spLocks/>
          </p:cNvSpPr>
          <p:nvPr/>
        </p:nvSpPr>
        <p:spPr>
          <a:xfrm>
            <a:off x="3730580" y="4482450"/>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Saksı sistemli yeşil duvar</a:t>
            </a:r>
          </a:p>
        </p:txBody>
      </p:sp>
      <p:sp>
        <p:nvSpPr>
          <p:cNvPr id="42" name="Google Shape;482;p41">
            <a:extLst>
              <a:ext uri="{FF2B5EF4-FFF2-40B4-BE49-F238E27FC236}">
                <a16:creationId xmlns:a16="http://schemas.microsoft.com/office/drawing/2014/main" id="{CBB0455C-92E7-C345-6D63-B317E848AC5D}"/>
              </a:ext>
            </a:extLst>
          </p:cNvPr>
          <p:cNvSpPr txBox="1">
            <a:spLocks/>
          </p:cNvSpPr>
          <p:nvPr/>
        </p:nvSpPr>
        <p:spPr>
          <a:xfrm>
            <a:off x="5494825"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Canlı yosun panelleri</a:t>
            </a:r>
          </a:p>
        </p:txBody>
      </p:sp>
      <p:pic>
        <p:nvPicPr>
          <p:cNvPr id="5" name="Resim 4" descr="saksı çiçeği, çiçek saksısı, ağaç, bitki içeren bir resim&#10;&#10;Yapay zeka tarafından oluşturulan içerik yanlış olabilir.">
            <a:extLst>
              <a:ext uri="{FF2B5EF4-FFF2-40B4-BE49-F238E27FC236}">
                <a16:creationId xmlns:a16="http://schemas.microsoft.com/office/drawing/2014/main" id="{B2F373EE-7CA3-8384-9A4F-0114E314D0C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1222" y="661050"/>
            <a:ext cx="1750351" cy="1750351"/>
          </a:xfrm>
          <a:prstGeom prst="rect">
            <a:avLst/>
          </a:prstGeom>
        </p:spPr>
      </p:pic>
      <p:pic>
        <p:nvPicPr>
          <p:cNvPr id="7" name="Resim 6" descr="iç mekan, duvar, iç mekan tasarımı, kapı içeren bir resim&#10;&#10;Yapay zeka tarafından oluşturulan içerik yanlış olabilir.">
            <a:extLst>
              <a:ext uri="{FF2B5EF4-FFF2-40B4-BE49-F238E27FC236}">
                <a16:creationId xmlns:a16="http://schemas.microsoft.com/office/drawing/2014/main" id="{4A090DFB-C6DC-E221-4147-D0305DCC734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40900" y="661050"/>
            <a:ext cx="1705723" cy="1752864"/>
          </a:xfrm>
          <a:prstGeom prst="rect">
            <a:avLst/>
          </a:prstGeom>
        </p:spPr>
      </p:pic>
      <p:pic>
        <p:nvPicPr>
          <p:cNvPr id="9" name="Resim 8" descr="dış mekan, gökyüzü, bitki, bina içeren bir resim&#10;&#10;Yapay zeka tarafından oluşturulan içerik yanlış olabilir.">
            <a:extLst>
              <a:ext uri="{FF2B5EF4-FFF2-40B4-BE49-F238E27FC236}">
                <a16:creationId xmlns:a16="http://schemas.microsoft.com/office/drawing/2014/main" id="{5483CF54-D7F6-7F8F-AE7C-00B544B9FA7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702619" y="661048"/>
            <a:ext cx="1713025" cy="1750351"/>
          </a:xfrm>
          <a:prstGeom prst="rect">
            <a:avLst/>
          </a:prstGeom>
        </p:spPr>
      </p:pic>
      <p:pic>
        <p:nvPicPr>
          <p:cNvPr id="11" name="Resim 10" descr="saksı çiçeği, duvar, iç mekan, iç mekan tasarımı içeren bir resim&#10;&#10;Yapay zeka tarafından oluşturulan içerik yanlış olabilir.">
            <a:extLst>
              <a:ext uri="{FF2B5EF4-FFF2-40B4-BE49-F238E27FC236}">
                <a16:creationId xmlns:a16="http://schemas.microsoft.com/office/drawing/2014/main" id="{25796B7D-940F-C451-4922-E63AAB0446C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236051" y="661050"/>
            <a:ext cx="1708274" cy="1750349"/>
          </a:xfrm>
          <a:prstGeom prst="rect">
            <a:avLst/>
          </a:prstGeom>
        </p:spPr>
      </p:pic>
      <p:pic>
        <p:nvPicPr>
          <p:cNvPr id="13" name="Resim 12" descr="masa, kahve sehpası, bitki, sundurma, veranda içeren bir resim&#10;&#10;Yapay zeka tarafından oluşturulan içerik yanlış olabilir.">
            <a:extLst>
              <a:ext uri="{FF2B5EF4-FFF2-40B4-BE49-F238E27FC236}">
                <a16:creationId xmlns:a16="http://schemas.microsoft.com/office/drawing/2014/main" id="{D44B707A-E4EC-B9B6-26F4-ABF53D855EC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88762" y="2791749"/>
            <a:ext cx="1700113" cy="1750351"/>
          </a:xfrm>
          <a:prstGeom prst="rect">
            <a:avLst/>
          </a:prstGeom>
        </p:spPr>
      </p:pic>
      <p:pic>
        <p:nvPicPr>
          <p:cNvPr id="15" name="Resim 14" descr="saksı çiçeği, çiçek saksısı, bitki, duvar içeren bir resim&#10;&#10;Yapay zeka tarafından oluşturulan içerik yanlış olabilir.">
            <a:extLst>
              <a:ext uri="{FF2B5EF4-FFF2-40B4-BE49-F238E27FC236}">
                <a16:creationId xmlns:a16="http://schemas.microsoft.com/office/drawing/2014/main" id="{F7C74B3D-55F9-9EF4-5BBC-B85EAE2315E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940900" y="2791749"/>
            <a:ext cx="1708685" cy="1750351"/>
          </a:xfrm>
          <a:prstGeom prst="rect">
            <a:avLst/>
          </a:prstGeom>
        </p:spPr>
      </p:pic>
      <p:pic>
        <p:nvPicPr>
          <p:cNvPr id="17" name="Resim 16" descr="saksı çiçeği, çiçek saksısı, bina, pencere içeren bir resim&#10;&#10;Yapay zeka tarafından oluşturulan içerik yanlış olabilir.">
            <a:extLst>
              <a:ext uri="{FF2B5EF4-FFF2-40B4-BE49-F238E27FC236}">
                <a16:creationId xmlns:a16="http://schemas.microsoft.com/office/drawing/2014/main" id="{5E22E884-CFD9-B18D-0046-8A8263E3CC27}"/>
              </a:ext>
            </a:extLst>
          </p:cNvPr>
          <p:cNvPicPr>
            <a:picLocks noChangeAspect="1"/>
          </p:cNvPicPr>
          <p:nvPr/>
        </p:nvPicPr>
        <p:blipFill>
          <a:blip r:embed="rId9"/>
          <a:stretch>
            <a:fillRect/>
          </a:stretch>
        </p:blipFill>
        <p:spPr>
          <a:xfrm>
            <a:off x="3706322" y="2787039"/>
            <a:ext cx="1719272" cy="1750350"/>
          </a:xfrm>
          <a:prstGeom prst="rect">
            <a:avLst/>
          </a:prstGeom>
        </p:spPr>
      </p:pic>
      <p:pic>
        <p:nvPicPr>
          <p:cNvPr id="19" name="Resim 18" descr="bina, iç mekan tasarımı, iç mekan, pencere içeren bir resim&#10;&#10;Yapay zeka tarafından oluşturulan içerik yanlış olabilir.">
            <a:extLst>
              <a:ext uri="{FF2B5EF4-FFF2-40B4-BE49-F238E27FC236}">
                <a16:creationId xmlns:a16="http://schemas.microsoft.com/office/drawing/2014/main" id="{86004FB8-59ED-5C3A-57BC-DDF97F8879A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470607" y="2787039"/>
            <a:ext cx="1718055" cy="1750349"/>
          </a:xfrm>
          <a:prstGeom prst="rect">
            <a:avLst/>
          </a:prstGeom>
        </p:spPr>
      </p:pic>
      <p:pic>
        <p:nvPicPr>
          <p:cNvPr id="44" name="Resim 43" descr="pencere, bina, saksı çiçeği, iç mekan içeren bir resim&#10;&#10;Yapay zeka tarafından oluşturulan içerik yanlış olabilir.">
            <a:extLst>
              <a:ext uri="{FF2B5EF4-FFF2-40B4-BE49-F238E27FC236}">
                <a16:creationId xmlns:a16="http://schemas.microsoft.com/office/drawing/2014/main" id="{3B864F63-A04F-AEF8-7D22-07B500355E29}"/>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5467035" y="661046"/>
            <a:ext cx="1714615" cy="1750351"/>
          </a:xfrm>
          <a:prstGeom prst="rect">
            <a:avLst/>
          </a:prstGeom>
        </p:spPr>
      </p:pic>
      <p:pic>
        <p:nvPicPr>
          <p:cNvPr id="3" name="Resim 2" descr="iç mekan, iç mekan tasarımı, duvar, zemin içeren bir resim&#10;&#10;Yapay zeka tarafından oluşturulan içerik yanlış olabilir.">
            <a:extLst>
              <a:ext uri="{FF2B5EF4-FFF2-40B4-BE49-F238E27FC236}">
                <a16:creationId xmlns:a16="http://schemas.microsoft.com/office/drawing/2014/main" id="{B6DEDB63-4D52-B111-2507-1D57EED0E64A}"/>
              </a:ext>
            </a:extLst>
          </p:cNvPr>
          <p:cNvPicPr>
            <a:picLocks noChangeAspect="1"/>
          </p:cNvPicPr>
          <p:nvPr/>
        </p:nvPicPr>
        <p:blipFill>
          <a:blip r:embed="rId12" cstate="hqprint">
            <a:extLst>
              <a:ext uri="{28A0092B-C50C-407E-A947-70E740481C1C}">
                <a14:useLocalDpi xmlns:a14="http://schemas.microsoft.com/office/drawing/2010/main"/>
              </a:ext>
            </a:extLst>
          </a:blip>
          <a:srcRect/>
          <a:stretch/>
        </p:blipFill>
        <p:spPr>
          <a:xfrm>
            <a:off x="7255124" y="2787038"/>
            <a:ext cx="1700113" cy="1750350"/>
          </a:xfrm>
          <a:prstGeom prst="rect">
            <a:avLst/>
          </a:prstGeom>
        </p:spPr>
      </p:pic>
      <p:sp>
        <p:nvSpPr>
          <p:cNvPr id="51" name="Dikdörtgen 50">
            <a:extLst>
              <a:ext uri="{FF2B5EF4-FFF2-40B4-BE49-F238E27FC236}">
                <a16:creationId xmlns:a16="http://schemas.microsoft.com/office/drawing/2014/main" id="{F0CF9866-AE1F-7050-22E0-904F79204970}"/>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52" name="Dikdörtgen 51">
            <a:extLst>
              <a:ext uri="{FF2B5EF4-FFF2-40B4-BE49-F238E27FC236}">
                <a16:creationId xmlns:a16="http://schemas.microsoft.com/office/drawing/2014/main" id="{E37B6925-9016-EA17-B000-99C440DFE6E0}"/>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3" name="Dikdörtgen 52">
            <a:extLst>
              <a:ext uri="{FF2B5EF4-FFF2-40B4-BE49-F238E27FC236}">
                <a16:creationId xmlns:a16="http://schemas.microsoft.com/office/drawing/2014/main" id="{5E0C6BA9-F9E7-B150-8990-BA99C8ABA638}"/>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54" name="Dikdörtgen 53">
            <a:extLst>
              <a:ext uri="{FF2B5EF4-FFF2-40B4-BE49-F238E27FC236}">
                <a16:creationId xmlns:a16="http://schemas.microsoft.com/office/drawing/2014/main" id="{686A019A-7B91-2598-D804-3733F2C1176C}"/>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5" name="Dikdörtgen 54">
            <a:extLst>
              <a:ext uri="{FF2B5EF4-FFF2-40B4-BE49-F238E27FC236}">
                <a16:creationId xmlns:a16="http://schemas.microsoft.com/office/drawing/2014/main" id="{70D557E3-D247-DD06-ADA7-3A3956883489}"/>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56" name="Dikdörtgen 55">
            <a:extLst>
              <a:ext uri="{FF2B5EF4-FFF2-40B4-BE49-F238E27FC236}">
                <a16:creationId xmlns:a16="http://schemas.microsoft.com/office/drawing/2014/main" id="{A23466F4-BA08-67F5-B2E7-E727CBE4F069}"/>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7" name="Dikdörtgen 56">
            <a:extLst>
              <a:ext uri="{FF2B5EF4-FFF2-40B4-BE49-F238E27FC236}">
                <a16:creationId xmlns:a16="http://schemas.microsoft.com/office/drawing/2014/main" id="{57EF09C9-EE80-17B9-379B-5517341B9701}"/>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8" name="Dikdörtgen 57">
            <a:extLst>
              <a:ext uri="{FF2B5EF4-FFF2-40B4-BE49-F238E27FC236}">
                <a16:creationId xmlns:a16="http://schemas.microsoft.com/office/drawing/2014/main" id="{AF9E2096-4F96-FCD6-D567-6DBA3CFEEF0A}"/>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9" name="Dikdörtgen 58">
            <a:extLst>
              <a:ext uri="{FF2B5EF4-FFF2-40B4-BE49-F238E27FC236}">
                <a16:creationId xmlns:a16="http://schemas.microsoft.com/office/drawing/2014/main" id="{8E879182-BE05-3A46-F3F4-8DD8059E414D}"/>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0" name="Dikdörtgen 59">
            <a:extLst>
              <a:ext uri="{FF2B5EF4-FFF2-40B4-BE49-F238E27FC236}">
                <a16:creationId xmlns:a16="http://schemas.microsoft.com/office/drawing/2014/main" id="{D0C1880F-3FC3-E7A7-09DF-7A81541A4731}"/>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1" name="Dikdörtgen 60">
            <a:extLst>
              <a:ext uri="{FF2B5EF4-FFF2-40B4-BE49-F238E27FC236}">
                <a16:creationId xmlns:a16="http://schemas.microsoft.com/office/drawing/2014/main" id="{27038CA2-B6AE-70BD-ED33-A5E98DBA56B0}"/>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62" name="Dikdörtgen 61">
            <a:extLst>
              <a:ext uri="{FF2B5EF4-FFF2-40B4-BE49-F238E27FC236}">
                <a16:creationId xmlns:a16="http://schemas.microsoft.com/office/drawing/2014/main" id="{879C280F-53CE-EDF9-67F1-B4E05921AD86}"/>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63" name="Dikdörtgen 62">
            <a:extLst>
              <a:ext uri="{FF2B5EF4-FFF2-40B4-BE49-F238E27FC236}">
                <a16:creationId xmlns:a16="http://schemas.microsoft.com/office/drawing/2014/main" id="{4BE93D48-2DC4-F0C8-5DF7-24037385000F}"/>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384" name="Dikdörtgen 383">
            <a:extLst>
              <a:ext uri="{FF2B5EF4-FFF2-40B4-BE49-F238E27FC236}">
                <a16:creationId xmlns:a16="http://schemas.microsoft.com/office/drawing/2014/main" id="{9187F846-07CC-4296-CE52-4A470BEB5405}"/>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85" name="Dikdörtgen 384">
            <a:extLst>
              <a:ext uri="{FF2B5EF4-FFF2-40B4-BE49-F238E27FC236}">
                <a16:creationId xmlns:a16="http://schemas.microsoft.com/office/drawing/2014/main" id="{A786755D-6600-CC83-8B5E-889D6972D0C0}"/>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386" name="Dikdörtgen 385">
            <a:extLst>
              <a:ext uri="{FF2B5EF4-FFF2-40B4-BE49-F238E27FC236}">
                <a16:creationId xmlns:a16="http://schemas.microsoft.com/office/drawing/2014/main" id="{84787036-19EA-E11C-5211-744DBA2AE36E}"/>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387" name="Dikdörtgen 386">
            <a:extLst>
              <a:ext uri="{FF2B5EF4-FFF2-40B4-BE49-F238E27FC236}">
                <a16:creationId xmlns:a16="http://schemas.microsoft.com/office/drawing/2014/main" id="{5EFDDBA7-0E64-5264-AAB5-58B2616307A3}"/>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388" name="Dikdörtgen 387">
            <a:extLst>
              <a:ext uri="{FF2B5EF4-FFF2-40B4-BE49-F238E27FC236}">
                <a16:creationId xmlns:a16="http://schemas.microsoft.com/office/drawing/2014/main" id="{862AFC56-C5B0-3305-5612-6396D32C6BDA}"/>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89" name="Dikdörtgen 388">
            <a:extLst>
              <a:ext uri="{FF2B5EF4-FFF2-40B4-BE49-F238E27FC236}">
                <a16:creationId xmlns:a16="http://schemas.microsoft.com/office/drawing/2014/main" id="{C3C5EB36-E8C9-558B-BF77-8EBB23000E00}"/>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390" name="Dikdörtgen 389">
            <a:extLst>
              <a:ext uri="{FF2B5EF4-FFF2-40B4-BE49-F238E27FC236}">
                <a16:creationId xmlns:a16="http://schemas.microsoft.com/office/drawing/2014/main" id="{218BE267-B9AB-4ABE-3C31-7BEE1AA7BB2E}"/>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391" name="Dikdörtgen 390">
            <a:extLst>
              <a:ext uri="{FF2B5EF4-FFF2-40B4-BE49-F238E27FC236}">
                <a16:creationId xmlns:a16="http://schemas.microsoft.com/office/drawing/2014/main" id="{C35310EE-BE4F-07A8-0168-BECDEFCD1DD8}"/>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92" name="Dikdörtgen 391">
            <a:extLst>
              <a:ext uri="{FF2B5EF4-FFF2-40B4-BE49-F238E27FC236}">
                <a16:creationId xmlns:a16="http://schemas.microsoft.com/office/drawing/2014/main" id="{10FCCB86-F37F-4B2D-12E0-B503187ABA2D}"/>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93" name="Dikdörtgen 392">
            <a:extLst>
              <a:ext uri="{FF2B5EF4-FFF2-40B4-BE49-F238E27FC236}">
                <a16:creationId xmlns:a16="http://schemas.microsoft.com/office/drawing/2014/main" id="{57F57ED3-1F59-7438-55E4-A268294B6799}"/>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394" name="Dikdörtgen 393">
            <a:extLst>
              <a:ext uri="{FF2B5EF4-FFF2-40B4-BE49-F238E27FC236}">
                <a16:creationId xmlns:a16="http://schemas.microsoft.com/office/drawing/2014/main" id="{8E9EC848-D344-7F8A-20B7-6CCCE0DE7E27}"/>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395" name="Dikdörtgen 394">
            <a:extLst>
              <a:ext uri="{FF2B5EF4-FFF2-40B4-BE49-F238E27FC236}">
                <a16:creationId xmlns:a16="http://schemas.microsoft.com/office/drawing/2014/main" id="{00C46CF9-7DCC-D0AF-F4DC-EB56BBAE2BAC}"/>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96" name="Dikdörtgen 395">
            <a:extLst>
              <a:ext uri="{FF2B5EF4-FFF2-40B4-BE49-F238E27FC236}">
                <a16:creationId xmlns:a16="http://schemas.microsoft.com/office/drawing/2014/main" id="{51561210-B539-2059-A3AD-04776A600BE9}"/>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397" name="Dikdörtgen 396">
            <a:extLst>
              <a:ext uri="{FF2B5EF4-FFF2-40B4-BE49-F238E27FC236}">
                <a16:creationId xmlns:a16="http://schemas.microsoft.com/office/drawing/2014/main" id="{79599FA9-EF22-DBC1-26B6-EA58B058D1B6}"/>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98" name="Dikdörtgen 397">
            <a:extLst>
              <a:ext uri="{FF2B5EF4-FFF2-40B4-BE49-F238E27FC236}">
                <a16:creationId xmlns:a16="http://schemas.microsoft.com/office/drawing/2014/main" id="{F592FC5B-A125-6CB0-38A5-85CFE491DFC2}"/>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80">
                                          <p:stCondLst>
                                            <p:cond delay="0"/>
                                          </p:stCondLst>
                                        </p:cTn>
                                        <p:tgtEl>
                                          <p:spTgt spid="51"/>
                                        </p:tgtEl>
                                      </p:cBhvr>
                                    </p:animEffect>
                                    <p:anim calcmode="lin" valueType="num">
                                      <p:cBhvr>
                                        <p:cTn id="8"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3" dur="26">
                                          <p:stCondLst>
                                            <p:cond delay="650"/>
                                          </p:stCondLst>
                                        </p:cTn>
                                        <p:tgtEl>
                                          <p:spTgt spid="51"/>
                                        </p:tgtEl>
                                      </p:cBhvr>
                                      <p:to x="100000" y="60000"/>
                                    </p:animScale>
                                    <p:animScale>
                                      <p:cBhvr>
                                        <p:cTn id="14" dur="166" decel="50000">
                                          <p:stCondLst>
                                            <p:cond delay="676"/>
                                          </p:stCondLst>
                                        </p:cTn>
                                        <p:tgtEl>
                                          <p:spTgt spid="51"/>
                                        </p:tgtEl>
                                      </p:cBhvr>
                                      <p:to x="100000" y="100000"/>
                                    </p:animScale>
                                    <p:animScale>
                                      <p:cBhvr>
                                        <p:cTn id="15" dur="26">
                                          <p:stCondLst>
                                            <p:cond delay="1312"/>
                                          </p:stCondLst>
                                        </p:cTn>
                                        <p:tgtEl>
                                          <p:spTgt spid="51"/>
                                        </p:tgtEl>
                                      </p:cBhvr>
                                      <p:to x="100000" y="80000"/>
                                    </p:animScale>
                                    <p:animScale>
                                      <p:cBhvr>
                                        <p:cTn id="16" dur="166" decel="50000">
                                          <p:stCondLst>
                                            <p:cond delay="1338"/>
                                          </p:stCondLst>
                                        </p:cTn>
                                        <p:tgtEl>
                                          <p:spTgt spid="51"/>
                                        </p:tgtEl>
                                      </p:cBhvr>
                                      <p:to x="100000" y="100000"/>
                                    </p:animScale>
                                    <p:animScale>
                                      <p:cBhvr>
                                        <p:cTn id="17" dur="26">
                                          <p:stCondLst>
                                            <p:cond delay="1642"/>
                                          </p:stCondLst>
                                        </p:cTn>
                                        <p:tgtEl>
                                          <p:spTgt spid="51"/>
                                        </p:tgtEl>
                                      </p:cBhvr>
                                      <p:to x="100000" y="90000"/>
                                    </p:animScale>
                                    <p:animScale>
                                      <p:cBhvr>
                                        <p:cTn id="18" dur="166" decel="50000">
                                          <p:stCondLst>
                                            <p:cond delay="1668"/>
                                          </p:stCondLst>
                                        </p:cTn>
                                        <p:tgtEl>
                                          <p:spTgt spid="51"/>
                                        </p:tgtEl>
                                      </p:cBhvr>
                                      <p:to x="100000" y="100000"/>
                                    </p:animScale>
                                    <p:animScale>
                                      <p:cBhvr>
                                        <p:cTn id="19" dur="26">
                                          <p:stCondLst>
                                            <p:cond delay="1808"/>
                                          </p:stCondLst>
                                        </p:cTn>
                                        <p:tgtEl>
                                          <p:spTgt spid="51"/>
                                        </p:tgtEl>
                                      </p:cBhvr>
                                      <p:to x="100000" y="95000"/>
                                    </p:animScale>
                                    <p:animScale>
                                      <p:cBhvr>
                                        <p:cTn id="20" dur="166" decel="50000">
                                          <p:stCondLst>
                                            <p:cond delay="1834"/>
                                          </p:stCondLst>
                                        </p:cTn>
                                        <p:tgtEl>
                                          <p:spTgt spid="5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66" name="Google Shape;466;p39"/>
          <p:cNvSpPr/>
          <p:nvPr/>
        </p:nvSpPr>
        <p:spPr>
          <a:xfrm>
            <a:off x="0" y="296600"/>
            <a:ext cx="1807800" cy="572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467" name="Google Shape;467;p39"/>
          <p:cNvSpPr/>
          <p:nvPr/>
        </p:nvSpPr>
        <p:spPr>
          <a:xfrm>
            <a:off x="173400" y="374750"/>
            <a:ext cx="1461000" cy="416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18" name="Google Shape;482;p41">
            <a:extLst>
              <a:ext uri="{FF2B5EF4-FFF2-40B4-BE49-F238E27FC236}">
                <a16:creationId xmlns:a16="http://schemas.microsoft.com/office/drawing/2014/main" id="{432E2913-1B83-9F8D-A227-32F32C2FD746}"/>
              </a:ext>
            </a:extLst>
          </p:cNvPr>
          <p:cNvSpPr txBox="1">
            <a:spLocks/>
          </p:cNvSpPr>
          <p:nvPr/>
        </p:nvSpPr>
        <p:spPr>
          <a:xfrm>
            <a:off x="7259875" y="4448044"/>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it-IT" sz="1200" b="0" noProof="1">
                <a:solidFill>
                  <a:srgbClr val="1D3F1F"/>
                </a:solidFill>
              </a:rPr>
              <a:t>Sanat eseri içeren cam paneller</a:t>
            </a:r>
            <a:endParaRPr lang="tr-TR" sz="1200" b="0" noProof="1">
              <a:solidFill>
                <a:srgbClr val="1D3F1F"/>
              </a:solidFill>
            </a:endParaRPr>
          </a:p>
        </p:txBody>
      </p:sp>
      <p:sp>
        <p:nvSpPr>
          <p:cNvPr id="29" name="Google Shape;482;p41">
            <a:extLst>
              <a:ext uri="{FF2B5EF4-FFF2-40B4-BE49-F238E27FC236}">
                <a16:creationId xmlns:a16="http://schemas.microsoft.com/office/drawing/2014/main" id="{6C8FB969-9855-AEBF-6734-D808D1658D30}"/>
              </a:ext>
            </a:extLst>
          </p:cNvPr>
          <p:cNvSpPr txBox="1">
            <a:spLocks noGrp="1"/>
          </p:cNvSpPr>
          <p:nvPr>
            <p:ph type="title"/>
          </p:nvPr>
        </p:nvSpPr>
        <p:spPr>
          <a:xfrm>
            <a:off x="720000" y="250401"/>
            <a:ext cx="7704000" cy="53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sz="2000" noProof="1">
                <a:solidFill>
                  <a:schemeClr val="accent1">
                    <a:lumMod val="75000"/>
                  </a:schemeClr>
                </a:solidFill>
              </a:rPr>
              <a:t>Özel</a:t>
            </a:r>
            <a:r>
              <a:rPr lang="tr-TR" sz="2000" noProof="1">
                <a:solidFill>
                  <a:schemeClr val="tx1"/>
                </a:solidFill>
              </a:rPr>
              <a:t> Tasarım ve Sanatsal Bölücüler</a:t>
            </a:r>
          </a:p>
        </p:txBody>
      </p:sp>
      <p:sp>
        <p:nvSpPr>
          <p:cNvPr id="30" name="Google Shape;482;p41">
            <a:extLst>
              <a:ext uri="{FF2B5EF4-FFF2-40B4-BE49-F238E27FC236}">
                <a16:creationId xmlns:a16="http://schemas.microsoft.com/office/drawing/2014/main" id="{F2DAE7BF-FA64-CA4A-2B68-9FB4091135F5}"/>
              </a:ext>
            </a:extLst>
          </p:cNvPr>
          <p:cNvSpPr txBox="1">
            <a:spLocks/>
          </p:cNvSpPr>
          <p:nvPr/>
        </p:nvSpPr>
        <p:spPr>
          <a:xfrm>
            <a:off x="178224" y="2313649"/>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Ahşap kafes sistemleri</a:t>
            </a:r>
          </a:p>
        </p:txBody>
      </p:sp>
      <p:sp>
        <p:nvSpPr>
          <p:cNvPr id="31" name="Google Shape;482;p41">
            <a:extLst>
              <a:ext uri="{FF2B5EF4-FFF2-40B4-BE49-F238E27FC236}">
                <a16:creationId xmlns:a16="http://schemas.microsoft.com/office/drawing/2014/main" id="{20E4FC5F-7CFF-423A-083E-646804F53A2E}"/>
              </a:ext>
            </a:extLst>
          </p:cNvPr>
          <p:cNvSpPr txBox="1">
            <a:spLocks/>
          </p:cNvSpPr>
          <p:nvPr/>
        </p:nvSpPr>
        <p:spPr>
          <a:xfrm>
            <a:off x="1938525" y="2313650"/>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Metal kabartmalı paneller</a:t>
            </a:r>
          </a:p>
        </p:txBody>
      </p:sp>
      <p:sp>
        <p:nvSpPr>
          <p:cNvPr id="32" name="Google Shape;482;p41">
            <a:extLst>
              <a:ext uri="{FF2B5EF4-FFF2-40B4-BE49-F238E27FC236}">
                <a16:creationId xmlns:a16="http://schemas.microsoft.com/office/drawing/2014/main" id="{0A76D501-BBE6-3A67-1E55-3FA0DB5D6F44}"/>
              </a:ext>
            </a:extLst>
          </p:cNvPr>
          <p:cNvSpPr txBox="1">
            <a:spLocks/>
          </p:cNvSpPr>
          <p:nvPr/>
        </p:nvSpPr>
        <p:spPr>
          <a:xfrm>
            <a:off x="3698825"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Perfore ahşap duvar panelleri</a:t>
            </a:r>
          </a:p>
        </p:txBody>
      </p:sp>
      <p:sp>
        <p:nvSpPr>
          <p:cNvPr id="33" name="Google Shape;482;p41">
            <a:extLst>
              <a:ext uri="{FF2B5EF4-FFF2-40B4-BE49-F238E27FC236}">
                <a16:creationId xmlns:a16="http://schemas.microsoft.com/office/drawing/2014/main" id="{D273090F-4B86-5C1C-8A8A-957D0CBE3F00}"/>
              </a:ext>
            </a:extLst>
          </p:cNvPr>
          <p:cNvSpPr txBox="1">
            <a:spLocks/>
          </p:cNvSpPr>
          <p:nvPr/>
        </p:nvSpPr>
        <p:spPr>
          <a:xfrm>
            <a:off x="5471000"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Bakır veya pirinç kaplamalı bölücüler</a:t>
            </a:r>
          </a:p>
        </p:txBody>
      </p:sp>
      <p:sp>
        <p:nvSpPr>
          <p:cNvPr id="34" name="Google Shape;482;p41">
            <a:extLst>
              <a:ext uri="{FF2B5EF4-FFF2-40B4-BE49-F238E27FC236}">
                <a16:creationId xmlns:a16="http://schemas.microsoft.com/office/drawing/2014/main" id="{609A102F-5448-320F-5C76-722DA1AAC9E2}"/>
              </a:ext>
            </a:extLst>
          </p:cNvPr>
          <p:cNvSpPr txBox="1">
            <a:spLocks/>
          </p:cNvSpPr>
          <p:nvPr/>
        </p:nvSpPr>
        <p:spPr>
          <a:xfrm>
            <a:off x="7236050" y="2313648"/>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Renkli reçine paneller</a:t>
            </a:r>
          </a:p>
        </p:txBody>
      </p:sp>
      <p:sp>
        <p:nvSpPr>
          <p:cNvPr id="35" name="Google Shape;482;p41">
            <a:extLst>
              <a:ext uri="{FF2B5EF4-FFF2-40B4-BE49-F238E27FC236}">
                <a16:creationId xmlns:a16="http://schemas.microsoft.com/office/drawing/2014/main" id="{E8EDE2FB-C3D3-F5F2-5BD3-9D7C1017F093}"/>
              </a:ext>
            </a:extLst>
          </p:cNvPr>
          <p:cNvSpPr txBox="1">
            <a:spLocks/>
          </p:cNvSpPr>
          <p:nvPr/>
        </p:nvSpPr>
        <p:spPr>
          <a:xfrm>
            <a:off x="202049" y="4448045"/>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Epoksi dolgulu cam bölücüler</a:t>
            </a:r>
          </a:p>
        </p:txBody>
      </p:sp>
      <p:sp>
        <p:nvSpPr>
          <p:cNvPr id="36" name="Google Shape;482;p41">
            <a:extLst>
              <a:ext uri="{FF2B5EF4-FFF2-40B4-BE49-F238E27FC236}">
                <a16:creationId xmlns:a16="http://schemas.microsoft.com/office/drawing/2014/main" id="{10889BCE-9858-1F18-045C-F06D56B115D1}"/>
              </a:ext>
            </a:extLst>
          </p:cNvPr>
          <p:cNvSpPr txBox="1">
            <a:spLocks/>
          </p:cNvSpPr>
          <p:nvPr/>
        </p:nvSpPr>
        <p:spPr>
          <a:xfrm>
            <a:off x="1962350" y="4448046"/>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Kristal panelli bölme sistemleri</a:t>
            </a:r>
          </a:p>
        </p:txBody>
      </p:sp>
      <p:sp>
        <p:nvSpPr>
          <p:cNvPr id="37" name="Google Shape;482;p41">
            <a:extLst>
              <a:ext uri="{FF2B5EF4-FFF2-40B4-BE49-F238E27FC236}">
                <a16:creationId xmlns:a16="http://schemas.microsoft.com/office/drawing/2014/main" id="{D862FB74-FAAC-65E4-81D4-EFE53785DE5F}"/>
              </a:ext>
            </a:extLst>
          </p:cNvPr>
          <p:cNvSpPr txBox="1">
            <a:spLocks/>
          </p:cNvSpPr>
          <p:nvPr/>
        </p:nvSpPr>
        <p:spPr>
          <a:xfrm>
            <a:off x="3722650"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sv-SE" sz="1200" b="0" noProof="1">
                <a:solidFill>
                  <a:srgbClr val="1D3F1F"/>
                </a:solidFill>
              </a:rPr>
              <a:t>Lazer kesimli metal duvar panelleri</a:t>
            </a:r>
            <a:endParaRPr lang="tr-TR" sz="1200" b="0" noProof="1">
              <a:solidFill>
                <a:srgbClr val="1D3F1F"/>
              </a:solidFill>
            </a:endParaRPr>
          </a:p>
        </p:txBody>
      </p:sp>
      <p:sp>
        <p:nvSpPr>
          <p:cNvPr id="38" name="Google Shape;482;p41">
            <a:extLst>
              <a:ext uri="{FF2B5EF4-FFF2-40B4-BE49-F238E27FC236}">
                <a16:creationId xmlns:a16="http://schemas.microsoft.com/office/drawing/2014/main" id="{35CF56E3-EF9D-41E8-4958-EED7017296FD}"/>
              </a:ext>
            </a:extLst>
          </p:cNvPr>
          <p:cNvSpPr txBox="1">
            <a:spLocks/>
          </p:cNvSpPr>
          <p:nvPr/>
        </p:nvSpPr>
        <p:spPr>
          <a:xfrm>
            <a:off x="5494825"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Seramik mozaikli bölücüler</a:t>
            </a:r>
          </a:p>
        </p:txBody>
      </p:sp>
      <p:pic>
        <p:nvPicPr>
          <p:cNvPr id="3" name="Resim 2" descr="iç mekan, tavan, Işın, zemin içeren bir resim&#10;&#10;Yapay zeka tarafından oluşturulan içerik yanlış olabilir.">
            <a:extLst>
              <a:ext uri="{FF2B5EF4-FFF2-40B4-BE49-F238E27FC236}">
                <a16:creationId xmlns:a16="http://schemas.microsoft.com/office/drawing/2014/main" id="{38440257-512D-4CBE-D2BD-926E32DF7DCD}"/>
              </a:ext>
            </a:extLst>
          </p:cNvPr>
          <p:cNvPicPr>
            <a:picLocks noChangeAspect="1"/>
          </p:cNvPicPr>
          <p:nvPr/>
        </p:nvPicPr>
        <p:blipFill>
          <a:blip r:embed="rId3"/>
          <a:stretch>
            <a:fillRect/>
          </a:stretch>
        </p:blipFill>
        <p:spPr>
          <a:xfrm>
            <a:off x="165233" y="661051"/>
            <a:ext cx="1717635" cy="1750349"/>
          </a:xfrm>
          <a:prstGeom prst="rect">
            <a:avLst/>
          </a:prstGeom>
        </p:spPr>
      </p:pic>
      <p:pic>
        <p:nvPicPr>
          <p:cNvPr id="5" name="Resim 4" descr="kapı, mobilya, zemin, bina içeren bir resim&#10;&#10;Yapay zeka tarafından oluşturulan içerik yanlış olabilir.">
            <a:extLst>
              <a:ext uri="{FF2B5EF4-FFF2-40B4-BE49-F238E27FC236}">
                <a16:creationId xmlns:a16="http://schemas.microsoft.com/office/drawing/2014/main" id="{1FCD397F-5544-7E17-F2A9-2E9F97C6E19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33775" y="646328"/>
            <a:ext cx="1717775" cy="1765072"/>
          </a:xfrm>
          <a:prstGeom prst="rect">
            <a:avLst/>
          </a:prstGeom>
        </p:spPr>
      </p:pic>
      <p:pic>
        <p:nvPicPr>
          <p:cNvPr id="7" name="Resim 6" descr="iç mekan, zemin, duvar, shoji içeren bir resim&#10;&#10;Yapay zeka tarafından oluşturulan içerik yanlış olabilir.">
            <a:extLst>
              <a:ext uri="{FF2B5EF4-FFF2-40B4-BE49-F238E27FC236}">
                <a16:creationId xmlns:a16="http://schemas.microsoft.com/office/drawing/2014/main" id="{507D7329-DE75-39EB-2037-EAFD6713193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713075" y="653689"/>
            <a:ext cx="1698352" cy="1750350"/>
          </a:xfrm>
          <a:prstGeom prst="rect">
            <a:avLst/>
          </a:prstGeom>
        </p:spPr>
      </p:pic>
      <p:pic>
        <p:nvPicPr>
          <p:cNvPr id="9" name="Resim 8" descr="iç mekan, duvar, iç mekan tasarımı, zemin içeren bir resim&#10;&#10;Yapay zeka tarafından oluşturulan içerik yanlış olabilir.">
            <a:extLst>
              <a:ext uri="{FF2B5EF4-FFF2-40B4-BE49-F238E27FC236}">
                <a16:creationId xmlns:a16="http://schemas.microsoft.com/office/drawing/2014/main" id="{C0FB9FEA-9ADF-CD9E-D658-6C86106F4BF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69812" y="661050"/>
            <a:ext cx="1705900" cy="1750351"/>
          </a:xfrm>
          <a:prstGeom prst="rect">
            <a:avLst/>
          </a:prstGeom>
        </p:spPr>
      </p:pic>
      <p:pic>
        <p:nvPicPr>
          <p:cNvPr id="11" name="Resim 10" descr="iç mekan, duvar, iç mekan tasarımı, zemin içeren bir resim&#10;&#10;Yapay zeka tarafından oluşturulan içerik yanlış olabilir.">
            <a:extLst>
              <a:ext uri="{FF2B5EF4-FFF2-40B4-BE49-F238E27FC236}">
                <a16:creationId xmlns:a16="http://schemas.microsoft.com/office/drawing/2014/main" id="{5DE6938F-2BAE-99DC-3E4C-6520C4B1FB9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28925" y="661050"/>
            <a:ext cx="1701149" cy="1750350"/>
          </a:xfrm>
          <a:prstGeom prst="rect">
            <a:avLst/>
          </a:prstGeom>
        </p:spPr>
      </p:pic>
      <p:pic>
        <p:nvPicPr>
          <p:cNvPr id="13" name="Resim 12" descr="iç mekan, iç mekan tasarımı, duvar, masa içeren bir resim&#10;&#10;Yapay zeka tarafından oluşturulan içerik yanlış olabilir.">
            <a:extLst>
              <a:ext uri="{FF2B5EF4-FFF2-40B4-BE49-F238E27FC236}">
                <a16:creationId xmlns:a16="http://schemas.microsoft.com/office/drawing/2014/main" id="{4A35DA5D-1AC4-54C3-D220-91A4F4E04ADB}"/>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77152" y="2791751"/>
            <a:ext cx="1709348" cy="1750349"/>
          </a:xfrm>
          <a:prstGeom prst="rect">
            <a:avLst/>
          </a:prstGeom>
        </p:spPr>
      </p:pic>
      <p:pic>
        <p:nvPicPr>
          <p:cNvPr id="15" name="Resim 14" descr="bina, pencere, iç mekan, kapı içeren bir resim&#10;&#10;Yapay zeka tarafından oluşturulan içerik yanlış olabilir.">
            <a:extLst>
              <a:ext uri="{FF2B5EF4-FFF2-40B4-BE49-F238E27FC236}">
                <a16:creationId xmlns:a16="http://schemas.microsoft.com/office/drawing/2014/main" id="{9960A70D-12EC-83F2-152B-FC7720B6FB9F}"/>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936151" y="2791751"/>
            <a:ext cx="1715399" cy="1750349"/>
          </a:xfrm>
          <a:prstGeom prst="rect">
            <a:avLst/>
          </a:prstGeom>
        </p:spPr>
      </p:pic>
      <p:pic>
        <p:nvPicPr>
          <p:cNvPr id="17" name="Resim 16" descr="iç mekan tasarımı, mobilya, pencere, iç mekan içeren bir resim&#10;&#10;Yapay zeka tarafından oluşturulan içerik yanlış olabilir.">
            <a:extLst>
              <a:ext uri="{FF2B5EF4-FFF2-40B4-BE49-F238E27FC236}">
                <a16:creationId xmlns:a16="http://schemas.microsoft.com/office/drawing/2014/main" id="{0F4BFD3C-87AE-AC48-69EB-9569456CB5DF}"/>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706775" y="2791752"/>
            <a:ext cx="1702700" cy="1750348"/>
          </a:xfrm>
          <a:prstGeom prst="rect">
            <a:avLst/>
          </a:prstGeom>
        </p:spPr>
      </p:pic>
      <p:pic>
        <p:nvPicPr>
          <p:cNvPr id="42" name="Resim 41" descr="iç mekan, zemin, duvar, iç mekan tasarımı içeren bir resim&#10;&#10;Yapay zeka tarafından oluşturulan içerik yanlış olabilir.">
            <a:extLst>
              <a:ext uri="{FF2B5EF4-FFF2-40B4-BE49-F238E27FC236}">
                <a16:creationId xmlns:a16="http://schemas.microsoft.com/office/drawing/2014/main" id="{4230A44A-580B-21E7-241C-250F7085D99F}"/>
              </a:ext>
            </a:extLst>
          </p:cNvPr>
          <p:cNvPicPr>
            <a:picLocks noChangeAspect="1"/>
          </p:cNvPicPr>
          <p:nvPr/>
        </p:nvPicPr>
        <p:blipFill>
          <a:blip r:embed="rId11"/>
          <a:stretch>
            <a:fillRect/>
          </a:stretch>
        </p:blipFill>
        <p:spPr>
          <a:xfrm>
            <a:off x="5471000" y="2785074"/>
            <a:ext cx="1704712" cy="1750348"/>
          </a:xfrm>
          <a:prstGeom prst="rect">
            <a:avLst/>
          </a:prstGeom>
        </p:spPr>
      </p:pic>
      <p:pic>
        <p:nvPicPr>
          <p:cNvPr id="8" name="Resim 7" descr="saksı çiçeği, iç mekan tasarımı, çiçek saksısı, iç mekan içeren bir resim&#10;&#10;Yapay zeka tarafından oluşturulan içerik yanlış olabilir.">
            <a:extLst>
              <a:ext uri="{FF2B5EF4-FFF2-40B4-BE49-F238E27FC236}">
                <a16:creationId xmlns:a16="http://schemas.microsoft.com/office/drawing/2014/main" id="{7C64295F-7936-44ED-1B5B-0E43ACB84ACB}"/>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236050" y="2785074"/>
            <a:ext cx="1726261" cy="1750348"/>
          </a:xfrm>
          <a:prstGeom prst="rect">
            <a:avLst/>
          </a:prstGeom>
        </p:spPr>
      </p:pic>
      <p:sp>
        <p:nvSpPr>
          <p:cNvPr id="51" name="Dikdörtgen 50">
            <a:extLst>
              <a:ext uri="{FF2B5EF4-FFF2-40B4-BE49-F238E27FC236}">
                <a16:creationId xmlns:a16="http://schemas.microsoft.com/office/drawing/2014/main" id="{522BB91E-58A4-E0E5-AA41-DC2A285DECE3}"/>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52" name="Dikdörtgen 51">
            <a:extLst>
              <a:ext uri="{FF2B5EF4-FFF2-40B4-BE49-F238E27FC236}">
                <a16:creationId xmlns:a16="http://schemas.microsoft.com/office/drawing/2014/main" id="{3E613C40-8059-5E5B-5AD4-97696ECCB2A9}"/>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3" name="Dikdörtgen 52">
            <a:extLst>
              <a:ext uri="{FF2B5EF4-FFF2-40B4-BE49-F238E27FC236}">
                <a16:creationId xmlns:a16="http://schemas.microsoft.com/office/drawing/2014/main" id="{007CC109-8421-BA4D-A3D4-2576071D4853}"/>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54" name="Dikdörtgen 53">
            <a:extLst>
              <a:ext uri="{FF2B5EF4-FFF2-40B4-BE49-F238E27FC236}">
                <a16:creationId xmlns:a16="http://schemas.microsoft.com/office/drawing/2014/main" id="{D39745C1-8351-6E8B-05F2-3013534178AD}"/>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5" name="Dikdörtgen 54">
            <a:extLst>
              <a:ext uri="{FF2B5EF4-FFF2-40B4-BE49-F238E27FC236}">
                <a16:creationId xmlns:a16="http://schemas.microsoft.com/office/drawing/2014/main" id="{90638091-D922-EB5D-3E5B-89210194AC97}"/>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56" name="Dikdörtgen 55">
            <a:extLst>
              <a:ext uri="{FF2B5EF4-FFF2-40B4-BE49-F238E27FC236}">
                <a16:creationId xmlns:a16="http://schemas.microsoft.com/office/drawing/2014/main" id="{8B715BFC-C8F9-BF12-BB80-7F52D49D20E9}"/>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7" name="Dikdörtgen 56">
            <a:extLst>
              <a:ext uri="{FF2B5EF4-FFF2-40B4-BE49-F238E27FC236}">
                <a16:creationId xmlns:a16="http://schemas.microsoft.com/office/drawing/2014/main" id="{F0D7442A-1FF2-1318-748C-CCC20863D71D}"/>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8" name="Dikdörtgen 57">
            <a:extLst>
              <a:ext uri="{FF2B5EF4-FFF2-40B4-BE49-F238E27FC236}">
                <a16:creationId xmlns:a16="http://schemas.microsoft.com/office/drawing/2014/main" id="{4A37D9D1-767F-4629-507A-2D3F833515A1}"/>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9" name="Dikdörtgen 58">
            <a:extLst>
              <a:ext uri="{FF2B5EF4-FFF2-40B4-BE49-F238E27FC236}">
                <a16:creationId xmlns:a16="http://schemas.microsoft.com/office/drawing/2014/main" id="{D72C7BC2-206D-CDC9-7832-C2C8AB53CF4B}"/>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60" name="Dikdörtgen 59">
            <a:extLst>
              <a:ext uri="{FF2B5EF4-FFF2-40B4-BE49-F238E27FC236}">
                <a16:creationId xmlns:a16="http://schemas.microsoft.com/office/drawing/2014/main" id="{95F0F71F-7FC7-3DF6-AAA2-6FBABDEDD03F}"/>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1" name="Dikdörtgen 60">
            <a:extLst>
              <a:ext uri="{FF2B5EF4-FFF2-40B4-BE49-F238E27FC236}">
                <a16:creationId xmlns:a16="http://schemas.microsoft.com/office/drawing/2014/main" id="{1CD8DE4F-BB2A-9517-D67E-9BC16DB344E6}"/>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62" name="Dikdörtgen 61">
            <a:extLst>
              <a:ext uri="{FF2B5EF4-FFF2-40B4-BE49-F238E27FC236}">
                <a16:creationId xmlns:a16="http://schemas.microsoft.com/office/drawing/2014/main" id="{C5156C2A-A1E4-BE7D-C0FD-A03C8D75A37A}"/>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63" name="Dikdörtgen 62">
            <a:extLst>
              <a:ext uri="{FF2B5EF4-FFF2-40B4-BE49-F238E27FC236}">
                <a16:creationId xmlns:a16="http://schemas.microsoft.com/office/drawing/2014/main" id="{88078943-CB22-1329-6EBC-7997D697D2B1}"/>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448" name="Dikdörtgen 447">
            <a:extLst>
              <a:ext uri="{FF2B5EF4-FFF2-40B4-BE49-F238E27FC236}">
                <a16:creationId xmlns:a16="http://schemas.microsoft.com/office/drawing/2014/main" id="{C2775B13-4C89-2CE3-966D-7AE5D15C18A1}"/>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49" name="Dikdörtgen 448">
            <a:extLst>
              <a:ext uri="{FF2B5EF4-FFF2-40B4-BE49-F238E27FC236}">
                <a16:creationId xmlns:a16="http://schemas.microsoft.com/office/drawing/2014/main" id="{A46F542F-1B8F-E499-50FD-40BB52B970A4}"/>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450" name="Dikdörtgen 449">
            <a:extLst>
              <a:ext uri="{FF2B5EF4-FFF2-40B4-BE49-F238E27FC236}">
                <a16:creationId xmlns:a16="http://schemas.microsoft.com/office/drawing/2014/main" id="{14122324-4788-36F8-E4F3-0C5679D11ADB}"/>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451" name="Dikdörtgen 450">
            <a:extLst>
              <a:ext uri="{FF2B5EF4-FFF2-40B4-BE49-F238E27FC236}">
                <a16:creationId xmlns:a16="http://schemas.microsoft.com/office/drawing/2014/main" id="{F3A562C1-FCA3-B1A4-2096-B8075371CF9C}"/>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452" name="Dikdörtgen 451">
            <a:extLst>
              <a:ext uri="{FF2B5EF4-FFF2-40B4-BE49-F238E27FC236}">
                <a16:creationId xmlns:a16="http://schemas.microsoft.com/office/drawing/2014/main" id="{ECAD00A4-C60E-55F0-E034-0DD11D1DF3A5}"/>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Y</a:t>
            </a:r>
          </a:p>
        </p:txBody>
      </p:sp>
      <p:sp>
        <p:nvSpPr>
          <p:cNvPr id="453" name="Dikdörtgen 452">
            <a:extLst>
              <a:ext uri="{FF2B5EF4-FFF2-40B4-BE49-F238E27FC236}">
                <a16:creationId xmlns:a16="http://schemas.microsoft.com/office/drawing/2014/main" id="{EB9D77BF-A260-B6CA-C6C7-C58C5D91414E}"/>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454" name="Dikdörtgen 453">
            <a:extLst>
              <a:ext uri="{FF2B5EF4-FFF2-40B4-BE49-F238E27FC236}">
                <a16:creationId xmlns:a16="http://schemas.microsoft.com/office/drawing/2014/main" id="{82256EE4-5AE5-0EF2-D3A9-BFA752B84B5B}"/>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455" name="Dikdörtgen 454">
            <a:extLst>
              <a:ext uri="{FF2B5EF4-FFF2-40B4-BE49-F238E27FC236}">
                <a16:creationId xmlns:a16="http://schemas.microsoft.com/office/drawing/2014/main" id="{079C0DBC-88A7-2417-45ED-F401D26FE00A}"/>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56" name="Dikdörtgen 455">
            <a:extLst>
              <a:ext uri="{FF2B5EF4-FFF2-40B4-BE49-F238E27FC236}">
                <a16:creationId xmlns:a16="http://schemas.microsoft.com/office/drawing/2014/main" id="{2E23EB6E-A592-479A-D4A2-60EFDBD3B35E}"/>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57" name="Dikdörtgen 456">
            <a:extLst>
              <a:ext uri="{FF2B5EF4-FFF2-40B4-BE49-F238E27FC236}">
                <a16:creationId xmlns:a16="http://schemas.microsoft.com/office/drawing/2014/main" id="{DBC6895C-1CFA-4AAF-26FD-170D4E36442B}"/>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458" name="Dikdörtgen 457">
            <a:extLst>
              <a:ext uri="{FF2B5EF4-FFF2-40B4-BE49-F238E27FC236}">
                <a16:creationId xmlns:a16="http://schemas.microsoft.com/office/drawing/2014/main" id="{D3C66BF2-FC0F-5999-AA50-7320CDE67A6B}"/>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459" name="Dikdörtgen 458">
            <a:extLst>
              <a:ext uri="{FF2B5EF4-FFF2-40B4-BE49-F238E27FC236}">
                <a16:creationId xmlns:a16="http://schemas.microsoft.com/office/drawing/2014/main" id="{9BC6E63F-94B8-870C-A2F9-942CAFA24924}"/>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60" name="Dikdörtgen 459">
            <a:extLst>
              <a:ext uri="{FF2B5EF4-FFF2-40B4-BE49-F238E27FC236}">
                <a16:creationId xmlns:a16="http://schemas.microsoft.com/office/drawing/2014/main" id="{B1D7672E-3F72-11FD-15ED-CF5CF4F11973}"/>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461" name="Dikdörtgen 460">
            <a:extLst>
              <a:ext uri="{FF2B5EF4-FFF2-40B4-BE49-F238E27FC236}">
                <a16:creationId xmlns:a16="http://schemas.microsoft.com/office/drawing/2014/main" id="{CE663ADF-1AC8-225B-9607-788FB79B9244}"/>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62" name="Dikdörtgen 461">
            <a:extLst>
              <a:ext uri="{FF2B5EF4-FFF2-40B4-BE49-F238E27FC236}">
                <a16:creationId xmlns:a16="http://schemas.microsoft.com/office/drawing/2014/main" id="{17D44CC9-925B-D816-A986-3CD5A51B37C8}"/>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2000"/>
                                        <p:tgtEl>
                                          <p:spTgt spid="59"/>
                                        </p:tgtEl>
                                      </p:cBhvr>
                                    </p:animEffect>
                                    <p:anim calcmode="lin" valueType="num">
                                      <p:cBhvr>
                                        <p:cTn id="8" dur="2000" fill="hold"/>
                                        <p:tgtEl>
                                          <p:spTgt spid="59"/>
                                        </p:tgtEl>
                                        <p:attrNameLst>
                                          <p:attrName>ppt_w</p:attrName>
                                        </p:attrNameLst>
                                      </p:cBhvr>
                                      <p:tavLst>
                                        <p:tav tm="0" fmla="#ppt_w*sin(2.5*pi*$)">
                                          <p:val>
                                            <p:fltVal val="0"/>
                                          </p:val>
                                        </p:tav>
                                        <p:tav tm="100000">
                                          <p:val>
                                            <p:fltVal val="1"/>
                                          </p:val>
                                        </p:tav>
                                      </p:tavLst>
                                    </p:anim>
                                    <p:anim calcmode="lin" valueType="num">
                                      <p:cBhvr>
                                        <p:cTn id="9" dur="2000" fill="hold"/>
                                        <p:tgtEl>
                                          <p:spTgt spid="5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52"/>
                                        </p:tgtEl>
                                        <p:attrNameLst>
                                          <p:attrName>style.visibility</p:attrName>
                                        </p:attrNameLst>
                                      </p:cBhvr>
                                      <p:to>
                                        <p:strVal val="visible"/>
                                      </p:to>
                                    </p:set>
                                    <p:animEffect transition="in" filter="wheel(1)">
                                      <p:cBhvr>
                                        <p:cTn id="14" dur="2000"/>
                                        <p:tgtEl>
                                          <p:spTgt spid="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45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3" name="Resim 2" descr="iç mekan tasarımı, iç mekan, ayna, duvar içeren bir resim&#10;&#10;Yapay zeka tarafından oluşturulan içerik yanlış olabilir.">
            <a:extLst>
              <a:ext uri="{FF2B5EF4-FFF2-40B4-BE49-F238E27FC236}">
                <a16:creationId xmlns:a16="http://schemas.microsoft.com/office/drawing/2014/main" id="{4D9685F2-E3C2-0727-62FF-2FF13AB2ABE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2974" y="661050"/>
            <a:ext cx="1703526" cy="1750350"/>
          </a:xfrm>
          <a:prstGeom prst="rect">
            <a:avLst/>
          </a:prstGeom>
        </p:spPr>
      </p:pic>
      <p:pic>
        <p:nvPicPr>
          <p:cNvPr id="26" name="Resim 25" descr="iç mekan, iç mekan tasarımı, duvar, raf içeren bir resim&#10;&#10;Yapay zeka tarafından oluşturulan içerik yanlış olabilir.">
            <a:extLst>
              <a:ext uri="{FF2B5EF4-FFF2-40B4-BE49-F238E27FC236}">
                <a16:creationId xmlns:a16="http://schemas.microsoft.com/office/drawing/2014/main" id="{FBDB896F-D040-B740-215A-A9F601F9C72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46837" y="661050"/>
            <a:ext cx="1710650" cy="1750350"/>
          </a:xfrm>
          <a:prstGeom prst="rect">
            <a:avLst/>
          </a:prstGeom>
        </p:spPr>
      </p:pic>
      <p:pic>
        <p:nvPicPr>
          <p:cNvPr id="28" name="Resim 27" descr="iç mekan tasarımı, iç mekan, sedir, kanape, stüdyo kanepesi içeren bir resim&#10;&#10;Yapay zeka tarafından oluşturulan içerik yanlış olabilir.">
            <a:extLst>
              <a:ext uri="{FF2B5EF4-FFF2-40B4-BE49-F238E27FC236}">
                <a16:creationId xmlns:a16="http://schemas.microsoft.com/office/drawing/2014/main" id="{5087553C-633A-357D-C22D-29945E8B3732}"/>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715436" y="661050"/>
            <a:ext cx="1694040" cy="1750350"/>
          </a:xfrm>
          <a:prstGeom prst="rect">
            <a:avLst/>
          </a:prstGeom>
        </p:spPr>
      </p:pic>
      <p:pic>
        <p:nvPicPr>
          <p:cNvPr id="30" name="Resim 29" descr="iç mekan, mobilya, metin, rafa kaldırma içeren bir resim&#10;&#10;Yapay zeka tarafından oluşturulan içerik yanlış olabilir.">
            <a:extLst>
              <a:ext uri="{FF2B5EF4-FFF2-40B4-BE49-F238E27FC236}">
                <a16:creationId xmlns:a16="http://schemas.microsoft.com/office/drawing/2014/main" id="{CF03DF1C-B7B2-DFDE-8127-AD4A115BBD23}"/>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66250" y="661050"/>
            <a:ext cx="1710649" cy="1750350"/>
          </a:xfrm>
          <a:prstGeom prst="rect">
            <a:avLst/>
          </a:prstGeom>
        </p:spPr>
      </p:pic>
      <p:pic>
        <p:nvPicPr>
          <p:cNvPr id="32" name="Resim 31" descr="iç mekan, iç mekan tasarımı, duvar, sedir, kanape içeren bir resim&#10;&#10;Yapay zeka tarafından oluşturulan içerik yanlış olabilir.">
            <a:extLst>
              <a:ext uri="{FF2B5EF4-FFF2-40B4-BE49-F238E27FC236}">
                <a16:creationId xmlns:a16="http://schemas.microsoft.com/office/drawing/2014/main" id="{FC497C16-3883-976F-3229-A0FC395A18B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28925" y="661050"/>
            <a:ext cx="1700676" cy="1750350"/>
          </a:xfrm>
          <a:prstGeom prst="rect">
            <a:avLst/>
          </a:prstGeom>
        </p:spPr>
      </p:pic>
      <p:pic>
        <p:nvPicPr>
          <p:cNvPr id="36" name="Resim 35" descr="iç mekan, duvar, zemin, sanat içeren bir resim&#10;&#10;Yapay zeka tarafından oluşturulan içerik yanlış olabilir.">
            <a:extLst>
              <a:ext uri="{FF2B5EF4-FFF2-40B4-BE49-F238E27FC236}">
                <a16:creationId xmlns:a16="http://schemas.microsoft.com/office/drawing/2014/main" id="{4B57A735-9FD7-678A-E861-D79C6333876F}"/>
              </a:ext>
            </a:extLst>
          </p:cNvPr>
          <p:cNvPicPr>
            <a:picLocks noChangeAspect="1"/>
          </p:cNvPicPr>
          <p:nvPr/>
        </p:nvPicPr>
        <p:blipFill>
          <a:blip r:embed="rId8"/>
          <a:stretch>
            <a:fillRect/>
          </a:stretch>
        </p:blipFill>
        <p:spPr>
          <a:xfrm>
            <a:off x="1944663" y="2789901"/>
            <a:ext cx="1706887" cy="1754048"/>
          </a:xfrm>
          <a:prstGeom prst="rect">
            <a:avLst/>
          </a:prstGeom>
        </p:spPr>
      </p:pic>
      <p:pic>
        <p:nvPicPr>
          <p:cNvPr id="38" name="Resim 37" descr="duvar, iç mekan, iç mekan tasarımı, ayna içeren bir resim&#10;&#10;Yapay zeka tarafından oluşturulan içerik yanlış olabilir.">
            <a:extLst>
              <a:ext uri="{FF2B5EF4-FFF2-40B4-BE49-F238E27FC236}">
                <a16:creationId xmlns:a16="http://schemas.microsoft.com/office/drawing/2014/main" id="{2172550E-2C56-0EA4-E3CF-9B38871BE42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697037" y="2789901"/>
            <a:ext cx="1724575" cy="1754048"/>
          </a:xfrm>
          <a:prstGeom prst="rect">
            <a:avLst/>
          </a:prstGeom>
        </p:spPr>
      </p:pic>
      <p:pic>
        <p:nvPicPr>
          <p:cNvPr id="40" name="Resim 39" descr="iç mekan, iç mekan tasarımı, zemin, mobilya içeren bir resim&#10;&#10;Yapay zeka tarafından oluşturulan içerik yanlış olabilir.">
            <a:extLst>
              <a:ext uri="{FF2B5EF4-FFF2-40B4-BE49-F238E27FC236}">
                <a16:creationId xmlns:a16="http://schemas.microsoft.com/office/drawing/2014/main" id="{3B90647B-02EB-DDE3-6881-491C85F00E2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481857" y="2788052"/>
            <a:ext cx="1703262" cy="1754048"/>
          </a:xfrm>
          <a:prstGeom prst="rect">
            <a:avLst/>
          </a:prstGeom>
        </p:spPr>
      </p:pic>
      <p:pic>
        <p:nvPicPr>
          <p:cNvPr id="42" name="Resim 41" descr="iç mekan, duvar, otel, iç mekan tasarımı içeren bir resim&#10;&#10;Yapay zeka tarafından oluşturulan içerik yanlış olabilir.">
            <a:extLst>
              <a:ext uri="{FF2B5EF4-FFF2-40B4-BE49-F238E27FC236}">
                <a16:creationId xmlns:a16="http://schemas.microsoft.com/office/drawing/2014/main" id="{44F8BCEF-6F1C-E2F6-BF19-16EC154F8C9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7236050" y="2788052"/>
            <a:ext cx="1700676" cy="1754048"/>
          </a:xfrm>
          <a:prstGeom prst="rect">
            <a:avLst/>
          </a:prstGeom>
        </p:spPr>
      </p:pic>
      <p:sp>
        <p:nvSpPr>
          <p:cNvPr id="4" name="Google Shape;482;p41">
            <a:extLst>
              <a:ext uri="{FF2B5EF4-FFF2-40B4-BE49-F238E27FC236}">
                <a16:creationId xmlns:a16="http://schemas.microsoft.com/office/drawing/2014/main" id="{8C0F5FC2-67DA-0069-A421-3D533380A92A}"/>
              </a:ext>
            </a:extLst>
          </p:cNvPr>
          <p:cNvSpPr txBox="1">
            <a:spLocks/>
          </p:cNvSpPr>
          <p:nvPr/>
        </p:nvSpPr>
        <p:spPr>
          <a:xfrm>
            <a:off x="7259875" y="4448044"/>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Sinevizyon perde duvar sistemleri</a:t>
            </a:r>
          </a:p>
        </p:txBody>
      </p:sp>
      <p:sp>
        <p:nvSpPr>
          <p:cNvPr id="15" name="Google Shape;482;p41">
            <a:extLst>
              <a:ext uri="{FF2B5EF4-FFF2-40B4-BE49-F238E27FC236}">
                <a16:creationId xmlns:a16="http://schemas.microsoft.com/office/drawing/2014/main" id="{F18EABD1-BBDE-B471-3DFD-9201D852808C}"/>
              </a:ext>
            </a:extLst>
          </p:cNvPr>
          <p:cNvSpPr txBox="1">
            <a:spLocks noGrp="1"/>
          </p:cNvSpPr>
          <p:nvPr>
            <p:ph type="title"/>
          </p:nvPr>
        </p:nvSpPr>
        <p:spPr>
          <a:xfrm>
            <a:off x="720000" y="231750"/>
            <a:ext cx="7704000" cy="53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sz="2000" noProof="1">
                <a:solidFill>
                  <a:schemeClr val="tx1"/>
                </a:solidFill>
              </a:rPr>
              <a:t> Fonksiyonel Bölücü Duvarlar</a:t>
            </a:r>
          </a:p>
        </p:txBody>
      </p:sp>
      <p:sp>
        <p:nvSpPr>
          <p:cNvPr id="16" name="Google Shape;482;p41">
            <a:extLst>
              <a:ext uri="{FF2B5EF4-FFF2-40B4-BE49-F238E27FC236}">
                <a16:creationId xmlns:a16="http://schemas.microsoft.com/office/drawing/2014/main" id="{77F58BC2-7C87-0742-AEFB-DAF4BB143301}"/>
              </a:ext>
            </a:extLst>
          </p:cNvPr>
          <p:cNvSpPr txBox="1">
            <a:spLocks/>
          </p:cNvSpPr>
          <p:nvPr/>
        </p:nvSpPr>
        <p:spPr>
          <a:xfrm>
            <a:off x="178224" y="2313649"/>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Akustik panelli duvar sistemleri</a:t>
            </a:r>
          </a:p>
        </p:txBody>
      </p:sp>
      <p:sp>
        <p:nvSpPr>
          <p:cNvPr id="17" name="Google Shape;482;p41">
            <a:extLst>
              <a:ext uri="{FF2B5EF4-FFF2-40B4-BE49-F238E27FC236}">
                <a16:creationId xmlns:a16="http://schemas.microsoft.com/office/drawing/2014/main" id="{0DD8FB05-3589-E7C6-DB0E-395884B7046B}"/>
              </a:ext>
            </a:extLst>
          </p:cNvPr>
          <p:cNvSpPr txBox="1">
            <a:spLocks/>
          </p:cNvSpPr>
          <p:nvPr/>
        </p:nvSpPr>
        <p:spPr>
          <a:xfrm>
            <a:off x="1938525" y="2313650"/>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Gizli depolama alanına sahip duvarlar</a:t>
            </a:r>
          </a:p>
        </p:txBody>
      </p:sp>
      <p:sp>
        <p:nvSpPr>
          <p:cNvPr id="18" name="Google Shape;482;p41">
            <a:extLst>
              <a:ext uri="{FF2B5EF4-FFF2-40B4-BE49-F238E27FC236}">
                <a16:creationId xmlns:a16="http://schemas.microsoft.com/office/drawing/2014/main" id="{248A1924-6466-064F-18F1-3FF53909AB08}"/>
              </a:ext>
            </a:extLst>
          </p:cNvPr>
          <p:cNvSpPr txBox="1">
            <a:spLocks/>
          </p:cNvSpPr>
          <p:nvPr/>
        </p:nvSpPr>
        <p:spPr>
          <a:xfrm>
            <a:off x="3698825"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Kitaplık bölme duvarları</a:t>
            </a:r>
          </a:p>
        </p:txBody>
      </p:sp>
      <p:sp>
        <p:nvSpPr>
          <p:cNvPr id="19" name="Google Shape;482;p41">
            <a:extLst>
              <a:ext uri="{FF2B5EF4-FFF2-40B4-BE49-F238E27FC236}">
                <a16:creationId xmlns:a16="http://schemas.microsoft.com/office/drawing/2014/main" id="{7D43CC3C-B7A1-E5F4-3939-9B56AD8FA350}"/>
              </a:ext>
            </a:extLst>
          </p:cNvPr>
          <p:cNvSpPr txBox="1">
            <a:spLocks/>
          </p:cNvSpPr>
          <p:nvPr/>
        </p:nvSpPr>
        <p:spPr>
          <a:xfrm>
            <a:off x="5471000"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Raflı metal bölme sistemleri</a:t>
            </a:r>
          </a:p>
        </p:txBody>
      </p:sp>
      <p:sp>
        <p:nvSpPr>
          <p:cNvPr id="20" name="Google Shape;482;p41">
            <a:extLst>
              <a:ext uri="{FF2B5EF4-FFF2-40B4-BE49-F238E27FC236}">
                <a16:creationId xmlns:a16="http://schemas.microsoft.com/office/drawing/2014/main" id="{ADF5CF3E-112A-9307-C1E4-62812FF7D6A7}"/>
              </a:ext>
            </a:extLst>
          </p:cNvPr>
          <p:cNvSpPr txBox="1">
            <a:spLocks/>
          </p:cNvSpPr>
          <p:nvPr/>
        </p:nvSpPr>
        <p:spPr>
          <a:xfrm>
            <a:off x="7236050" y="2313648"/>
            <a:ext cx="18317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TV veya medya merkezi içeren bölme duvar</a:t>
            </a:r>
          </a:p>
        </p:txBody>
      </p:sp>
      <p:sp>
        <p:nvSpPr>
          <p:cNvPr id="21" name="Google Shape;482;p41">
            <a:extLst>
              <a:ext uri="{FF2B5EF4-FFF2-40B4-BE49-F238E27FC236}">
                <a16:creationId xmlns:a16="http://schemas.microsoft.com/office/drawing/2014/main" id="{100C11E1-11E9-EC15-B215-03CB5EF5802B}"/>
              </a:ext>
            </a:extLst>
          </p:cNvPr>
          <p:cNvSpPr txBox="1">
            <a:spLocks/>
          </p:cNvSpPr>
          <p:nvPr/>
        </p:nvSpPr>
        <p:spPr>
          <a:xfrm>
            <a:off x="304800" y="4448045"/>
            <a:ext cx="1607900"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Yazı tahtası panelli bölücüler</a:t>
            </a:r>
          </a:p>
        </p:txBody>
      </p:sp>
      <p:sp>
        <p:nvSpPr>
          <p:cNvPr id="22" name="Google Shape;482;p41">
            <a:extLst>
              <a:ext uri="{FF2B5EF4-FFF2-40B4-BE49-F238E27FC236}">
                <a16:creationId xmlns:a16="http://schemas.microsoft.com/office/drawing/2014/main" id="{4075708C-BA89-36ED-1B59-57A4DE5ECDE0}"/>
              </a:ext>
            </a:extLst>
          </p:cNvPr>
          <p:cNvSpPr txBox="1">
            <a:spLocks/>
          </p:cNvSpPr>
          <p:nvPr/>
        </p:nvSpPr>
        <p:spPr>
          <a:xfrm>
            <a:off x="1962350" y="4448046"/>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Manyetik pano içeren duvar sistemleri</a:t>
            </a:r>
          </a:p>
        </p:txBody>
      </p:sp>
      <p:sp>
        <p:nvSpPr>
          <p:cNvPr id="23" name="Google Shape;482;p41">
            <a:extLst>
              <a:ext uri="{FF2B5EF4-FFF2-40B4-BE49-F238E27FC236}">
                <a16:creationId xmlns:a16="http://schemas.microsoft.com/office/drawing/2014/main" id="{8077BB85-2D96-A868-0227-36108EA9113C}"/>
              </a:ext>
            </a:extLst>
          </p:cNvPr>
          <p:cNvSpPr txBox="1">
            <a:spLocks/>
          </p:cNvSpPr>
          <p:nvPr/>
        </p:nvSpPr>
        <p:spPr>
          <a:xfrm>
            <a:off x="3722650"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Gizli kapı içeren bölücü duvarlar</a:t>
            </a:r>
          </a:p>
        </p:txBody>
      </p:sp>
      <p:sp>
        <p:nvSpPr>
          <p:cNvPr id="24" name="Google Shape;482;p41">
            <a:extLst>
              <a:ext uri="{FF2B5EF4-FFF2-40B4-BE49-F238E27FC236}">
                <a16:creationId xmlns:a16="http://schemas.microsoft.com/office/drawing/2014/main" id="{A93E0620-BFF2-797A-662C-2E30D3704E3F}"/>
              </a:ext>
            </a:extLst>
          </p:cNvPr>
          <p:cNvSpPr txBox="1">
            <a:spLocks/>
          </p:cNvSpPr>
          <p:nvPr/>
        </p:nvSpPr>
        <p:spPr>
          <a:xfrm>
            <a:off x="5494825"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Modüler ofis bölme kabinleri</a:t>
            </a:r>
          </a:p>
        </p:txBody>
      </p:sp>
      <p:pic>
        <p:nvPicPr>
          <p:cNvPr id="1026" name="Picture 2">
            <a:extLst>
              <a:ext uri="{FF2B5EF4-FFF2-40B4-BE49-F238E27FC236}">
                <a16:creationId xmlns:a16="http://schemas.microsoft.com/office/drawing/2014/main" id="{534C91AA-071C-BE92-76BF-707E123F27AD}"/>
              </a:ext>
            </a:extLst>
          </p:cNvPr>
          <p:cNvPicPr>
            <a:picLocks noChangeAspect="1" noChangeArrowheads="1"/>
          </p:cNvPicPr>
          <p:nvPr/>
        </p:nvPicPr>
        <p:blipFill rotWithShape="1">
          <a:blip r:embed="rId12" cstate="hqprint">
            <a:extLst>
              <a:ext uri="{28A0092B-C50C-407E-A947-70E740481C1C}">
                <a14:useLocalDpi xmlns:a14="http://schemas.microsoft.com/office/drawing/2010/main"/>
              </a:ext>
            </a:extLst>
          </a:blip>
          <a:srcRect/>
          <a:stretch/>
        </p:blipFill>
        <p:spPr bwMode="auto">
          <a:xfrm>
            <a:off x="173475" y="2788052"/>
            <a:ext cx="1710650" cy="1754049"/>
          </a:xfrm>
          <a:prstGeom prst="rect">
            <a:avLst/>
          </a:prstGeom>
          <a:noFill/>
          <a:extLst>
            <a:ext uri="{909E8E84-426E-40DD-AFC4-6F175D3DCCD1}">
              <a14:hiddenFill xmlns:a14="http://schemas.microsoft.com/office/drawing/2010/main">
                <a:solidFill>
                  <a:srgbClr val="FFFFFF"/>
                </a:solidFill>
              </a14:hiddenFill>
            </a:ext>
          </a:extLst>
        </p:spPr>
      </p:pic>
      <p:sp>
        <p:nvSpPr>
          <p:cNvPr id="50" name="Dikdörtgen 49">
            <a:extLst>
              <a:ext uri="{FF2B5EF4-FFF2-40B4-BE49-F238E27FC236}">
                <a16:creationId xmlns:a16="http://schemas.microsoft.com/office/drawing/2014/main" id="{6CBC81AC-42A0-F6F9-DF93-292E788C7B04}"/>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1" name="Dikdörtgen 50">
            <a:extLst>
              <a:ext uri="{FF2B5EF4-FFF2-40B4-BE49-F238E27FC236}">
                <a16:creationId xmlns:a16="http://schemas.microsoft.com/office/drawing/2014/main" id="{FE1AE70B-68C1-5C61-26E4-D01147CCD9EB}"/>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2" name="Dikdörtgen 51">
            <a:extLst>
              <a:ext uri="{FF2B5EF4-FFF2-40B4-BE49-F238E27FC236}">
                <a16:creationId xmlns:a16="http://schemas.microsoft.com/office/drawing/2014/main" id="{B7058E41-C383-E612-A0C9-FDAD27C77B06}"/>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3" name="Dikdörtgen 52">
            <a:extLst>
              <a:ext uri="{FF2B5EF4-FFF2-40B4-BE49-F238E27FC236}">
                <a16:creationId xmlns:a16="http://schemas.microsoft.com/office/drawing/2014/main" id="{AE440BFA-94AE-2620-6673-15193FBDDD8D}"/>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4" name="Dikdörtgen 53">
            <a:extLst>
              <a:ext uri="{FF2B5EF4-FFF2-40B4-BE49-F238E27FC236}">
                <a16:creationId xmlns:a16="http://schemas.microsoft.com/office/drawing/2014/main" id="{286DF907-0847-2395-A755-080435D3BF1C}"/>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55" name="Dikdörtgen 54">
            <a:extLst>
              <a:ext uri="{FF2B5EF4-FFF2-40B4-BE49-F238E27FC236}">
                <a16:creationId xmlns:a16="http://schemas.microsoft.com/office/drawing/2014/main" id="{53D19DFB-D157-6444-5D8F-21398E479B6E}"/>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6" name="Dikdörtgen 55">
            <a:extLst>
              <a:ext uri="{FF2B5EF4-FFF2-40B4-BE49-F238E27FC236}">
                <a16:creationId xmlns:a16="http://schemas.microsoft.com/office/drawing/2014/main" id="{D51363A3-5C58-3D63-61A1-C1595C261C71}"/>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7" name="Dikdörtgen 56">
            <a:extLst>
              <a:ext uri="{FF2B5EF4-FFF2-40B4-BE49-F238E27FC236}">
                <a16:creationId xmlns:a16="http://schemas.microsoft.com/office/drawing/2014/main" id="{2B10E11F-0689-D633-3804-69D1E2D9F6A3}"/>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8" name="Dikdörtgen 57">
            <a:extLst>
              <a:ext uri="{FF2B5EF4-FFF2-40B4-BE49-F238E27FC236}">
                <a16:creationId xmlns:a16="http://schemas.microsoft.com/office/drawing/2014/main" id="{0D855B9C-5D32-E56B-98D5-B47338169264}"/>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59" name="Dikdörtgen 58">
            <a:extLst>
              <a:ext uri="{FF2B5EF4-FFF2-40B4-BE49-F238E27FC236}">
                <a16:creationId xmlns:a16="http://schemas.microsoft.com/office/drawing/2014/main" id="{787B73F5-B6FA-C1C3-6ACF-6D35664A5A14}"/>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60" name="Dikdörtgen 59">
            <a:extLst>
              <a:ext uri="{FF2B5EF4-FFF2-40B4-BE49-F238E27FC236}">
                <a16:creationId xmlns:a16="http://schemas.microsoft.com/office/drawing/2014/main" id="{6CF38815-C9BD-A8A8-A8D2-323C1B38CA41}"/>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61" name="Dikdörtgen 60">
            <a:extLst>
              <a:ext uri="{FF2B5EF4-FFF2-40B4-BE49-F238E27FC236}">
                <a16:creationId xmlns:a16="http://schemas.microsoft.com/office/drawing/2014/main" id="{9B0DEE2D-A780-B09E-BCCF-932F128499DD}"/>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62" name="Dikdörtgen 61">
            <a:extLst>
              <a:ext uri="{FF2B5EF4-FFF2-40B4-BE49-F238E27FC236}">
                <a16:creationId xmlns:a16="http://schemas.microsoft.com/office/drawing/2014/main" id="{826984B4-1B24-E1D0-79F2-57453C40E6FB}"/>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63" name="Dikdörtgen 62">
            <a:extLst>
              <a:ext uri="{FF2B5EF4-FFF2-40B4-BE49-F238E27FC236}">
                <a16:creationId xmlns:a16="http://schemas.microsoft.com/office/drawing/2014/main" id="{7970BC37-0CF3-2AC9-3E0E-161CBD0D4CD7}"/>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24" name="Dikdörtgen 1023">
            <a:extLst>
              <a:ext uri="{FF2B5EF4-FFF2-40B4-BE49-F238E27FC236}">
                <a16:creationId xmlns:a16="http://schemas.microsoft.com/office/drawing/2014/main" id="{B92C15B8-8266-641C-2B38-6178E8DFC8E2}"/>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1025" name="Dikdörtgen 1024">
            <a:extLst>
              <a:ext uri="{FF2B5EF4-FFF2-40B4-BE49-F238E27FC236}">
                <a16:creationId xmlns:a16="http://schemas.microsoft.com/office/drawing/2014/main" id="{886DC24A-D107-9793-ED7E-7FEECB27A215}"/>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1027" name="Dikdörtgen 1026">
            <a:extLst>
              <a:ext uri="{FF2B5EF4-FFF2-40B4-BE49-F238E27FC236}">
                <a16:creationId xmlns:a16="http://schemas.microsoft.com/office/drawing/2014/main" id="{73A79E52-B2FA-F2C0-B7E3-FE4B0EDA6642}"/>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1028" name="Dikdörtgen 1027">
            <a:extLst>
              <a:ext uri="{FF2B5EF4-FFF2-40B4-BE49-F238E27FC236}">
                <a16:creationId xmlns:a16="http://schemas.microsoft.com/office/drawing/2014/main" id="{04BB84AF-7528-CD5F-211F-6A40492E4539}"/>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Y</a:t>
            </a:r>
          </a:p>
        </p:txBody>
      </p:sp>
      <p:sp>
        <p:nvSpPr>
          <p:cNvPr id="1029" name="Dikdörtgen 1028">
            <a:extLst>
              <a:ext uri="{FF2B5EF4-FFF2-40B4-BE49-F238E27FC236}">
                <a16:creationId xmlns:a16="http://schemas.microsoft.com/office/drawing/2014/main" id="{DCFBB552-415D-145B-4EBD-DEEBD0903C1A}"/>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1030" name="Dikdörtgen 1029">
            <a:extLst>
              <a:ext uri="{FF2B5EF4-FFF2-40B4-BE49-F238E27FC236}">
                <a16:creationId xmlns:a16="http://schemas.microsoft.com/office/drawing/2014/main" id="{097290AE-1D43-676C-BFC0-860CF50F2DD3}"/>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1031" name="Dikdörtgen 1030">
            <a:extLst>
              <a:ext uri="{FF2B5EF4-FFF2-40B4-BE49-F238E27FC236}">
                <a16:creationId xmlns:a16="http://schemas.microsoft.com/office/drawing/2014/main" id="{778D8C1A-C72E-CC35-F790-6A1CA6D31170}"/>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32" name="Dikdörtgen 1031">
            <a:extLst>
              <a:ext uri="{FF2B5EF4-FFF2-40B4-BE49-F238E27FC236}">
                <a16:creationId xmlns:a16="http://schemas.microsoft.com/office/drawing/2014/main" id="{6289A29C-97D1-467F-1A6E-5781C2CE2127}"/>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33" name="Dikdörtgen 1032">
            <a:extLst>
              <a:ext uri="{FF2B5EF4-FFF2-40B4-BE49-F238E27FC236}">
                <a16:creationId xmlns:a16="http://schemas.microsoft.com/office/drawing/2014/main" id="{CC6EB5B3-8DCE-ACF1-91D0-8772078E54BF}"/>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1034" name="Dikdörtgen 1033">
            <a:extLst>
              <a:ext uri="{FF2B5EF4-FFF2-40B4-BE49-F238E27FC236}">
                <a16:creationId xmlns:a16="http://schemas.microsoft.com/office/drawing/2014/main" id="{24134AFC-3489-9114-D3FD-BA60EBE81D55}"/>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1035" name="Dikdörtgen 1034">
            <a:extLst>
              <a:ext uri="{FF2B5EF4-FFF2-40B4-BE49-F238E27FC236}">
                <a16:creationId xmlns:a16="http://schemas.microsoft.com/office/drawing/2014/main" id="{0DA24A3C-0437-D368-E138-63C4FF5043C1}"/>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36" name="Dikdörtgen 1035">
            <a:extLst>
              <a:ext uri="{FF2B5EF4-FFF2-40B4-BE49-F238E27FC236}">
                <a16:creationId xmlns:a16="http://schemas.microsoft.com/office/drawing/2014/main" id="{C1C9B1F7-D9A9-B833-1DB2-9D9E8411DC2D}"/>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1037" name="Dikdörtgen 1036">
            <a:extLst>
              <a:ext uri="{FF2B5EF4-FFF2-40B4-BE49-F238E27FC236}">
                <a16:creationId xmlns:a16="http://schemas.microsoft.com/office/drawing/2014/main" id="{F10F5015-CFA1-CA8F-1FE6-55831CCBC1A3}"/>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38" name="Dikdörtgen 1037">
            <a:extLst>
              <a:ext uri="{FF2B5EF4-FFF2-40B4-BE49-F238E27FC236}">
                <a16:creationId xmlns:a16="http://schemas.microsoft.com/office/drawing/2014/main" id="{994855D8-B5FD-72E8-9A12-02BBB607700F}"/>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down)">
                                      <p:cBhvr>
                                        <p:cTn id="12" dur="580">
                                          <p:stCondLst>
                                            <p:cond delay="0"/>
                                          </p:stCondLst>
                                        </p:cTn>
                                        <p:tgtEl>
                                          <p:spTgt spid="59"/>
                                        </p:tgtEl>
                                      </p:cBhvr>
                                    </p:animEffect>
                                    <p:anim calcmode="lin" valueType="num">
                                      <p:cBhvr>
                                        <p:cTn id="13"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8" dur="26">
                                          <p:stCondLst>
                                            <p:cond delay="650"/>
                                          </p:stCondLst>
                                        </p:cTn>
                                        <p:tgtEl>
                                          <p:spTgt spid="59"/>
                                        </p:tgtEl>
                                      </p:cBhvr>
                                      <p:to x="100000" y="60000"/>
                                    </p:animScale>
                                    <p:animScale>
                                      <p:cBhvr>
                                        <p:cTn id="19" dur="166" decel="50000">
                                          <p:stCondLst>
                                            <p:cond delay="676"/>
                                          </p:stCondLst>
                                        </p:cTn>
                                        <p:tgtEl>
                                          <p:spTgt spid="59"/>
                                        </p:tgtEl>
                                      </p:cBhvr>
                                      <p:to x="100000" y="100000"/>
                                    </p:animScale>
                                    <p:animScale>
                                      <p:cBhvr>
                                        <p:cTn id="20" dur="26">
                                          <p:stCondLst>
                                            <p:cond delay="1312"/>
                                          </p:stCondLst>
                                        </p:cTn>
                                        <p:tgtEl>
                                          <p:spTgt spid="59"/>
                                        </p:tgtEl>
                                      </p:cBhvr>
                                      <p:to x="100000" y="80000"/>
                                    </p:animScale>
                                    <p:animScale>
                                      <p:cBhvr>
                                        <p:cTn id="21" dur="166" decel="50000">
                                          <p:stCondLst>
                                            <p:cond delay="1338"/>
                                          </p:stCondLst>
                                        </p:cTn>
                                        <p:tgtEl>
                                          <p:spTgt spid="59"/>
                                        </p:tgtEl>
                                      </p:cBhvr>
                                      <p:to x="100000" y="100000"/>
                                    </p:animScale>
                                    <p:animScale>
                                      <p:cBhvr>
                                        <p:cTn id="22" dur="26">
                                          <p:stCondLst>
                                            <p:cond delay="1642"/>
                                          </p:stCondLst>
                                        </p:cTn>
                                        <p:tgtEl>
                                          <p:spTgt spid="59"/>
                                        </p:tgtEl>
                                      </p:cBhvr>
                                      <p:to x="100000" y="90000"/>
                                    </p:animScale>
                                    <p:animScale>
                                      <p:cBhvr>
                                        <p:cTn id="23" dur="166" decel="50000">
                                          <p:stCondLst>
                                            <p:cond delay="1668"/>
                                          </p:stCondLst>
                                        </p:cTn>
                                        <p:tgtEl>
                                          <p:spTgt spid="59"/>
                                        </p:tgtEl>
                                      </p:cBhvr>
                                      <p:to x="100000" y="100000"/>
                                    </p:animScale>
                                    <p:animScale>
                                      <p:cBhvr>
                                        <p:cTn id="24" dur="26">
                                          <p:stCondLst>
                                            <p:cond delay="1808"/>
                                          </p:stCondLst>
                                        </p:cTn>
                                        <p:tgtEl>
                                          <p:spTgt spid="59"/>
                                        </p:tgtEl>
                                      </p:cBhvr>
                                      <p:to x="100000" y="95000"/>
                                    </p:animScale>
                                    <p:animScale>
                                      <p:cBhvr>
                                        <p:cTn id="25" dur="166" decel="50000">
                                          <p:stCondLst>
                                            <p:cond delay="1834"/>
                                          </p:stCondLst>
                                        </p:cTn>
                                        <p:tgtEl>
                                          <p:spTgt spid="5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102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3" name="Resim 2" descr="iç mekan, shoji, duvar, yatak içeren bir resim&#10;&#10;Yapay zeka tarafından oluşturulan içerik yanlış olabilir.">
            <a:extLst>
              <a:ext uri="{FF2B5EF4-FFF2-40B4-BE49-F238E27FC236}">
                <a16:creationId xmlns:a16="http://schemas.microsoft.com/office/drawing/2014/main" id="{B6FD614F-62D1-176F-26B4-58868CF1292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5850" y="646328"/>
            <a:ext cx="1710650" cy="1765072"/>
          </a:xfrm>
          <a:prstGeom prst="rect">
            <a:avLst/>
          </a:prstGeom>
        </p:spPr>
      </p:pic>
      <p:pic>
        <p:nvPicPr>
          <p:cNvPr id="5" name="Resim 4" descr="sedir, kanape, iç mekan tasarımı, stüdyo kanepesi, iç mekan içeren bir resim&#10;&#10;Yapay zeka tarafından oluşturulan içerik yanlış olabilir.">
            <a:extLst>
              <a:ext uri="{FF2B5EF4-FFF2-40B4-BE49-F238E27FC236}">
                <a16:creationId xmlns:a16="http://schemas.microsoft.com/office/drawing/2014/main" id="{A68D7351-1F74-2D0A-E403-9B0C1028674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40193" y="646328"/>
            <a:ext cx="1707313" cy="1765072"/>
          </a:xfrm>
          <a:prstGeom prst="rect">
            <a:avLst/>
          </a:prstGeom>
        </p:spPr>
      </p:pic>
      <p:pic>
        <p:nvPicPr>
          <p:cNvPr id="7" name="Resim 6" descr="iç mekan tasarımı, iç mekan, pencere, pencere perdesi içeren bir resim&#10;&#10;Yapay zeka tarafından oluşturulan içerik yanlış olabilir.">
            <a:extLst>
              <a:ext uri="{FF2B5EF4-FFF2-40B4-BE49-F238E27FC236}">
                <a16:creationId xmlns:a16="http://schemas.microsoft.com/office/drawing/2014/main" id="{0BCFB8B4-CE7C-E57B-5150-0CF2B17A2E5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697703" y="646328"/>
            <a:ext cx="1711772" cy="1765072"/>
          </a:xfrm>
          <a:prstGeom prst="rect">
            <a:avLst/>
          </a:prstGeom>
        </p:spPr>
      </p:pic>
      <p:pic>
        <p:nvPicPr>
          <p:cNvPr id="9" name="Resim 8" descr="duvar, iç mekan, zemin, sanat içeren bir resim&#10;&#10;Yapay zeka tarafından oluşturulan içerik yanlış olabilir.">
            <a:extLst>
              <a:ext uri="{FF2B5EF4-FFF2-40B4-BE49-F238E27FC236}">
                <a16:creationId xmlns:a16="http://schemas.microsoft.com/office/drawing/2014/main" id="{591D8A21-E615-7BA8-6C94-66BF2CBB44C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60792" y="646328"/>
            <a:ext cx="1710649" cy="1765072"/>
          </a:xfrm>
          <a:prstGeom prst="rect">
            <a:avLst/>
          </a:prstGeom>
        </p:spPr>
      </p:pic>
      <p:pic>
        <p:nvPicPr>
          <p:cNvPr id="11" name="Resim 10" descr="duvar, mobilya, iç mekan tasarımı, zemin içeren bir resim&#10;&#10;Yapay zeka tarafından oluşturulan içerik yanlış olabilir.">
            <a:extLst>
              <a:ext uri="{FF2B5EF4-FFF2-40B4-BE49-F238E27FC236}">
                <a16:creationId xmlns:a16="http://schemas.microsoft.com/office/drawing/2014/main" id="{0F9982C0-CAF4-7D59-BBF4-528EC059000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25844" y="646328"/>
            <a:ext cx="1710648" cy="1765072"/>
          </a:xfrm>
          <a:prstGeom prst="rect">
            <a:avLst/>
          </a:prstGeom>
        </p:spPr>
      </p:pic>
      <p:pic>
        <p:nvPicPr>
          <p:cNvPr id="15" name="Resim 14" descr="mobilya, iç mekan, duvar, iç mekan tasarımı içeren bir resim&#10;&#10;Yapay zeka tarafından oluşturulan içerik yanlış olabilir.">
            <a:extLst>
              <a:ext uri="{FF2B5EF4-FFF2-40B4-BE49-F238E27FC236}">
                <a16:creationId xmlns:a16="http://schemas.microsoft.com/office/drawing/2014/main" id="{FA49B1B9-A704-D605-8C7F-14454F23608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64937" y="2791750"/>
            <a:ext cx="1707313" cy="1750350"/>
          </a:xfrm>
          <a:prstGeom prst="rect">
            <a:avLst/>
          </a:prstGeom>
        </p:spPr>
      </p:pic>
      <p:pic>
        <p:nvPicPr>
          <p:cNvPr id="17" name="Resim 16" descr="iç mekan, iç mekan tasarımı, pencere, mobilya içeren bir resim&#10;&#10;Yapay zeka tarafından oluşturulan içerik yanlış olabilir.">
            <a:extLst>
              <a:ext uri="{FF2B5EF4-FFF2-40B4-BE49-F238E27FC236}">
                <a16:creationId xmlns:a16="http://schemas.microsoft.com/office/drawing/2014/main" id="{3A8C9EAB-A98F-E835-0642-4D9D7D73CC55}"/>
              </a:ext>
            </a:extLst>
          </p:cNvPr>
          <p:cNvPicPr>
            <a:picLocks noChangeAspect="1"/>
          </p:cNvPicPr>
          <p:nvPr/>
        </p:nvPicPr>
        <p:blipFill>
          <a:blip r:embed="rId9"/>
          <a:stretch>
            <a:fillRect/>
          </a:stretch>
        </p:blipFill>
        <p:spPr>
          <a:xfrm>
            <a:off x="1949812" y="2791750"/>
            <a:ext cx="1685156" cy="1750350"/>
          </a:xfrm>
          <a:prstGeom prst="rect">
            <a:avLst/>
          </a:prstGeom>
        </p:spPr>
      </p:pic>
      <p:pic>
        <p:nvPicPr>
          <p:cNvPr id="19" name="Resim 18" descr="iç mekan, mobilya, iç mekan tasarımı, duvar içeren bir resim&#10;&#10;Yapay zeka tarafından oluşturulan içerik yanlış olabilir.">
            <a:extLst>
              <a:ext uri="{FF2B5EF4-FFF2-40B4-BE49-F238E27FC236}">
                <a16:creationId xmlns:a16="http://schemas.microsoft.com/office/drawing/2014/main" id="{40AD7B58-1A3E-025B-EA3D-E3043021C93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689977" y="2791750"/>
            <a:ext cx="1714182" cy="1750350"/>
          </a:xfrm>
          <a:prstGeom prst="rect">
            <a:avLst/>
          </a:prstGeom>
        </p:spPr>
      </p:pic>
      <p:pic>
        <p:nvPicPr>
          <p:cNvPr id="21" name="Resim 20" descr="iç mekan, iç mekan tasarımı, zemin, pencere içeren bir resim&#10;&#10;Yapay zeka tarafından oluşturulan içerik yanlış olabilir.">
            <a:extLst>
              <a:ext uri="{FF2B5EF4-FFF2-40B4-BE49-F238E27FC236}">
                <a16:creationId xmlns:a16="http://schemas.microsoft.com/office/drawing/2014/main" id="{2480E702-A68A-C52C-698E-3EFCCB6DC1C1}"/>
              </a:ext>
            </a:extLst>
          </p:cNvPr>
          <p:cNvPicPr>
            <a:picLocks noChangeAspect="1"/>
          </p:cNvPicPr>
          <p:nvPr/>
        </p:nvPicPr>
        <p:blipFill>
          <a:blip r:embed="rId11"/>
          <a:stretch>
            <a:fillRect/>
          </a:stretch>
        </p:blipFill>
        <p:spPr>
          <a:xfrm>
            <a:off x="5468016" y="2791749"/>
            <a:ext cx="1701756" cy="1750351"/>
          </a:xfrm>
          <a:prstGeom prst="rect">
            <a:avLst/>
          </a:prstGeom>
        </p:spPr>
      </p:pic>
      <p:pic>
        <p:nvPicPr>
          <p:cNvPr id="23" name="Resim 22" descr="sanat, duvar, motif, kalıp, desen, düzen içeren bir resim&#10;&#10;Yapay zeka tarafından oluşturulan içerik yanlış olabilir.">
            <a:extLst>
              <a:ext uri="{FF2B5EF4-FFF2-40B4-BE49-F238E27FC236}">
                <a16:creationId xmlns:a16="http://schemas.microsoft.com/office/drawing/2014/main" id="{4132B94E-66A1-C3C3-8BAA-7FA70746E004}"/>
              </a:ext>
            </a:extLst>
          </p:cNvPr>
          <p:cNvPicPr>
            <a:picLocks noChangeAspect="1"/>
          </p:cNvPicPr>
          <p:nvPr/>
        </p:nvPicPr>
        <p:blipFill>
          <a:blip r:embed="rId12"/>
          <a:stretch>
            <a:fillRect/>
          </a:stretch>
        </p:blipFill>
        <p:spPr>
          <a:xfrm>
            <a:off x="7228313" y="2784388"/>
            <a:ext cx="1718387" cy="1765072"/>
          </a:xfrm>
          <a:prstGeom prst="rect">
            <a:avLst/>
          </a:prstGeom>
        </p:spPr>
      </p:pic>
      <p:sp>
        <p:nvSpPr>
          <p:cNvPr id="28" name="Google Shape;482;p41">
            <a:extLst>
              <a:ext uri="{FF2B5EF4-FFF2-40B4-BE49-F238E27FC236}">
                <a16:creationId xmlns:a16="http://schemas.microsoft.com/office/drawing/2014/main" id="{D35D12DA-40F5-67CF-428B-E467AE10EE9A}"/>
              </a:ext>
            </a:extLst>
          </p:cNvPr>
          <p:cNvSpPr txBox="1">
            <a:spLocks/>
          </p:cNvSpPr>
          <p:nvPr/>
        </p:nvSpPr>
        <p:spPr>
          <a:xfrm>
            <a:off x="7259875" y="4448044"/>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Selçuklu motifli seramik bölücüler</a:t>
            </a:r>
          </a:p>
        </p:txBody>
      </p:sp>
      <p:sp>
        <p:nvSpPr>
          <p:cNvPr id="39" name="Google Shape;482;p41">
            <a:extLst>
              <a:ext uri="{FF2B5EF4-FFF2-40B4-BE49-F238E27FC236}">
                <a16:creationId xmlns:a16="http://schemas.microsoft.com/office/drawing/2014/main" id="{E1AB1773-BE55-3DDD-C910-068660267D21}"/>
              </a:ext>
            </a:extLst>
          </p:cNvPr>
          <p:cNvSpPr txBox="1">
            <a:spLocks noGrp="1"/>
          </p:cNvSpPr>
          <p:nvPr>
            <p:ph type="title"/>
          </p:nvPr>
        </p:nvSpPr>
        <p:spPr>
          <a:xfrm>
            <a:off x="710218" y="213731"/>
            <a:ext cx="7704000" cy="53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sz="2000" noProof="1">
                <a:solidFill>
                  <a:schemeClr val="tx1"/>
                </a:solidFill>
              </a:rPr>
              <a:t> Geleneksel ve Kültürel Bölücüler</a:t>
            </a:r>
          </a:p>
        </p:txBody>
      </p:sp>
      <p:sp>
        <p:nvSpPr>
          <p:cNvPr id="40" name="Google Shape;482;p41">
            <a:extLst>
              <a:ext uri="{FF2B5EF4-FFF2-40B4-BE49-F238E27FC236}">
                <a16:creationId xmlns:a16="http://schemas.microsoft.com/office/drawing/2014/main" id="{CE67285D-7E61-DF87-1437-2638B4EACEC6}"/>
              </a:ext>
            </a:extLst>
          </p:cNvPr>
          <p:cNvSpPr txBox="1">
            <a:spLocks/>
          </p:cNvSpPr>
          <p:nvPr/>
        </p:nvSpPr>
        <p:spPr>
          <a:xfrm>
            <a:off x="178224" y="2313649"/>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Japon shoji kapıları (pirinç kağıtlı)</a:t>
            </a:r>
          </a:p>
        </p:txBody>
      </p:sp>
      <p:sp>
        <p:nvSpPr>
          <p:cNvPr id="41" name="Google Shape;482;p41">
            <a:extLst>
              <a:ext uri="{FF2B5EF4-FFF2-40B4-BE49-F238E27FC236}">
                <a16:creationId xmlns:a16="http://schemas.microsoft.com/office/drawing/2014/main" id="{8E9F4FAB-77C5-3FFF-31B0-32576215D1BE}"/>
              </a:ext>
            </a:extLst>
          </p:cNvPr>
          <p:cNvSpPr txBox="1">
            <a:spLocks/>
          </p:cNvSpPr>
          <p:nvPr/>
        </p:nvSpPr>
        <p:spPr>
          <a:xfrm>
            <a:off x="1938525" y="2313650"/>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İslami motifli ahşap kafes paneller</a:t>
            </a:r>
          </a:p>
        </p:txBody>
      </p:sp>
      <p:sp>
        <p:nvSpPr>
          <p:cNvPr id="42" name="Google Shape;482;p41">
            <a:extLst>
              <a:ext uri="{FF2B5EF4-FFF2-40B4-BE49-F238E27FC236}">
                <a16:creationId xmlns:a16="http://schemas.microsoft.com/office/drawing/2014/main" id="{6FCEEA62-EE7B-D166-E95A-8301A36254A5}"/>
              </a:ext>
            </a:extLst>
          </p:cNvPr>
          <p:cNvSpPr txBox="1">
            <a:spLocks/>
          </p:cNvSpPr>
          <p:nvPr/>
        </p:nvSpPr>
        <p:spPr>
          <a:xfrm>
            <a:off x="3698825"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Çin tarzı bambu ve kâğıt duvarlar</a:t>
            </a:r>
          </a:p>
        </p:txBody>
      </p:sp>
      <p:sp>
        <p:nvSpPr>
          <p:cNvPr id="43" name="Google Shape;482;p41">
            <a:extLst>
              <a:ext uri="{FF2B5EF4-FFF2-40B4-BE49-F238E27FC236}">
                <a16:creationId xmlns:a16="http://schemas.microsoft.com/office/drawing/2014/main" id="{06509B49-F7C9-9354-D751-D1ACA2236628}"/>
              </a:ext>
            </a:extLst>
          </p:cNvPr>
          <p:cNvSpPr txBox="1">
            <a:spLocks/>
          </p:cNvSpPr>
          <p:nvPr/>
        </p:nvSpPr>
        <p:spPr>
          <a:xfrm>
            <a:off x="5471000"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Fas desenli metal paneller</a:t>
            </a:r>
          </a:p>
        </p:txBody>
      </p:sp>
      <p:sp>
        <p:nvSpPr>
          <p:cNvPr id="44" name="Google Shape;482;p41">
            <a:extLst>
              <a:ext uri="{FF2B5EF4-FFF2-40B4-BE49-F238E27FC236}">
                <a16:creationId xmlns:a16="http://schemas.microsoft.com/office/drawing/2014/main" id="{88BA2372-3FBC-C1EA-DF7E-5A22F11974D2}"/>
              </a:ext>
            </a:extLst>
          </p:cNvPr>
          <p:cNvSpPr txBox="1">
            <a:spLocks/>
          </p:cNvSpPr>
          <p:nvPr/>
        </p:nvSpPr>
        <p:spPr>
          <a:xfrm>
            <a:off x="7236050" y="2313648"/>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Geleneksel taş örgü duvarlar</a:t>
            </a:r>
          </a:p>
        </p:txBody>
      </p:sp>
      <p:sp>
        <p:nvSpPr>
          <p:cNvPr id="45" name="Google Shape;482;p41">
            <a:extLst>
              <a:ext uri="{FF2B5EF4-FFF2-40B4-BE49-F238E27FC236}">
                <a16:creationId xmlns:a16="http://schemas.microsoft.com/office/drawing/2014/main" id="{4723EE3A-AB55-6E3C-062D-2E5A2BFA57CE}"/>
              </a:ext>
            </a:extLst>
          </p:cNvPr>
          <p:cNvSpPr txBox="1">
            <a:spLocks/>
          </p:cNvSpPr>
          <p:nvPr/>
        </p:nvSpPr>
        <p:spPr>
          <a:xfrm>
            <a:off x="202049" y="4448045"/>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Klasik Osmanlı kemerli bölücüler</a:t>
            </a:r>
          </a:p>
        </p:txBody>
      </p:sp>
      <p:sp>
        <p:nvSpPr>
          <p:cNvPr id="46" name="Google Shape;482;p41">
            <a:extLst>
              <a:ext uri="{FF2B5EF4-FFF2-40B4-BE49-F238E27FC236}">
                <a16:creationId xmlns:a16="http://schemas.microsoft.com/office/drawing/2014/main" id="{836B25A1-2A56-A6B2-B47D-B79DB942D638}"/>
              </a:ext>
            </a:extLst>
          </p:cNvPr>
          <p:cNvSpPr txBox="1">
            <a:spLocks/>
          </p:cNvSpPr>
          <p:nvPr/>
        </p:nvSpPr>
        <p:spPr>
          <a:xfrm>
            <a:off x="1962350" y="4448046"/>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Ahşap kafesli Arap esintili bölücüler</a:t>
            </a:r>
          </a:p>
        </p:txBody>
      </p:sp>
      <p:sp>
        <p:nvSpPr>
          <p:cNvPr id="47" name="Google Shape;482;p41">
            <a:extLst>
              <a:ext uri="{FF2B5EF4-FFF2-40B4-BE49-F238E27FC236}">
                <a16:creationId xmlns:a16="http://schemas.microsoft.com/office/drawing/2014/main" id="{A986D806-6988-7311-30B8-F917F30F748A}"/>
              </a:ext>
            </a:extLst>
          </p:cNvPr>
          <p:cNvSpPr txBox="1">
            <a:spLocks/>
          </p:cNvSpPr>
          <p:nvPr/>
        </p:nvSpPr>
        <p:spPr>
          <a:xfrm>
            <a:off x="3722650"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Hint oymalı ahşap paneller</a:t>
            </a:r>
          </a:p>
        </p:txBody>
      </p:sp>
      <p:sp>
        <p:nvSpPr>
          <p:cNvPr id="48" name="Google Shape;482;p41">
            <a:extLst>
              <a:ext uri="{FF2B5EF4-FFF2-40B4-BE49-F238E27FC236}">
                <a16:creationId xmlns:a16="http://schemas.microsoft.com/office/drawing/2014/main" id="{21B85542-0823-910E-F9A0-23E39599E902}"/>
              </a:ext>
            </a:extLst>
          </p:cNvPr>
          <p:cNvSpPr txBox="1">
            <a:spLocks/>
          </p:cNvSpPr>
          <p:nvPr/>
        </p:nvSpPr>
        <p:spPr>
          <a:xfrm>
            <a:off x="5494825"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200" b="0" noProof="1">
                <a:solidFill>
                  <a:srgbClr val="1D3F1F"/>
                </a:solidFill>
              </a:rPr>
              <a:t>Renkli vitray cam paneller</a:t>
            </a:r>
          </a:p>
        </p:txBody>
      </p:sp>
      <p:sp>
        <p:nvSpPr>
          <p:cNvPr id="51" name="Dikdörtgen 50">
            <a:extLst>
              <a:ext uri="{FF2B5EF4-FFF2-40B4-BE49-F238E27FC236}">
                <a16:creationId xmlns:a16="http://schemas.microsoft.com/office/drawing/2014/main" id="{76553904-3570-E782-1B38-447E22ADC244}"/>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2" name="Dikdörtgen 51">
            <a:extLst>
              <a:ext uri="{FF2B5EF4-FFF2-40B4-BE49-F238E27FC236}">
                <a16:creationId xmlns:a16="http://schemas.microsoft.com/office/drawing/2014/main" id="{45585A8E-BDD8-3644-2660-FC4A050B432E}"/>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3" name="Dikdörtgen 52">
            <a:extLst>
              <a:ext uri="{FF2B5EF4-FFF2-40B4-BE49-F238E27FC236}">
                <a16:creationId xmlns:a16="http://schemas.microsoft.com/office/drawing/2014/main" id="{D0C8083B-6B9D-3EFC-A170-DD68BF54E738}"/>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4" name="Dikdörtgen 53">
            <a:extLst>
              <a:ext uri="{FF2B5EF4-FFF2-40B4-BE49-F238E27FC236}">
                <a16:creationId xmlns:a16="http://schemas.microsoft.com/office/drawing/2014/main" id="{907D781C-2BA6-D938-4FE7-8F4A2F18D075}"/>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5" name="Dikdörtgen 54">
            <a:extLst>
              <a:ext uri="{FF2B5EF4-FFF2-40B4-BE49-F238E27FC236}">
                <a16:creationId xmlns:a16="http://schemas.microsoft.com/office/drawing/2014/main" id="{35C9193A-9FCD-FE99-1893-21B16F94FF7E}"/>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56" name="Dikdörtgen 55">
            <a:extLst>
              <a:ext uri="{FF2B5EF4-FFF2-40B4-BE49-F238E27FC236}">
                <a16:creationId xmlns:a16="http://schemas.microsoft.com/office/drawing/2014/main" id="{A86193CF-5933-E015-F449-62FCB428FD1C}"/>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7" name="Dikdörtgen 56">
            <a:extLst>
              <a:ext uri="{FF2B5EF4-FFF2-40B4-BE49-F238E27FC236}">
                <a16:creationId xmlns:a16="http://schemas.microsoft.com/office/drawing/2014/main" id="{95568623-6474-626F-48E8-9789CA66B9DA}"/>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8" name="Dikdörtgen 57">
            <a:extLst>
              <a:ext uri="{FF2B5EF4-FFF2-40B4-BE49-F238E27FC236}">
                <a16:creationId xmlns:a16="http://schemas.microsoft.com/office/drawing/2014/main" id="{A65A96FF-7672-415E-92AF-F93B5499FF10}"/>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9" name="Dikdörtgen 58">
            <a:extLst>
              <a:ext uri="{FF2B5EF4-FFF2-40B4-BE49-F238E27FC236}">
                <a16:creationId xmlns:a16="http://schemas.microsoft.com/office/drawing/2014/main" id="{54200329-179F-C594-F557-28CABCB8824B}"/>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60" name="Dikdörtgen 59">
            <a:extLst>
              <a:ext uri="{FF2B5EF4-FFF2-40B4-BE49-F238E27FC236}">
                <a16:creationId xmlns:a16="http://schemas.microsoft.com/office/drawing/2014/main" id="{14DCDA25-0CE2-16AF-F70F-F5AEB0C3DB59}"/>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61" name="Dikdörtgen 60">
            <a:extLst>
              <a:ext uri="{FF2B5EF4-FFF2-40B4-BE49-F238E27FC236}">
                <a16:creationId xmlns:a16="http://schemas.microsoft.com/office/drawing/2014/main" id="{49F6068B-A338-AD62-2B2D-AC27E4B0535C}"/>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62" name="Dikdörtgen 61">
            <a:extLst>
              <a:ext uri="{FF2B5EF4-FFF2-40B4-BE49-F238E27FC236}">
                <a16:creationId xmlns:a16="http://schemas.microsoft.com/office/drawing/2014/main" id="{49F83647-1F26-FC11-B3FE-41BE4B782F06}"/>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63" name="Dikdörtgen 62">
            <a:extLst>
              <a:ext uri="{FF2B5EF4-FFF2-40B4-BE49-F238E27FC236}">
                <a16:creationId xmlns:a16="http://schemas.microsoft.com/office/drawing/2014/main" id="{CA5CCC6E-6A46-4838-13CE-EA3C697DDB28}"/>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64" name="Dikdörtgen 63">
            <a:extLst>
              <a:ext uri="{FF2B5EF4-FFF2-40B4-BE49-F238E27FC236}">
                <a16:creationId xmlns:a16="http://schemas.microsoft.com/office/drawing/2014/main" id="{229EB946-DB8B-0293-3B44-07B3AA91328A}"/>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5" name="Dikdörtgen 64">
            <a:extLst>
              <a:ext uri="{FF2B5EF4-FFF2-40B4-BE49-F238E27FC236}">
                <a16:creationId xmlns:a16="http://schemas.microsoft.com/office/drawing/2014/main" id="{7D5A5ACB-85A7-909D-0593-A973FF1D0874}"/>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66" name="Dikdörtgen 65">
            <a:extLst>
              <a:ext uri="{FF2B5EF4-FFF2-40B4-BE49-F238E27FC236}">
                <a16:creationId xmlns:a16="http://schemas.microsoft.com/office/drawing/2014/main" id="{50E7547B-D064-D1E2-E5A4-6E4FE424ACD2}"/>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7" name="Dikdörtgen 66">
            <a:extLst>
              <a:ext uri="{FF2B5EF4-FFF2-40B4-BE49-F238E27FC236}">
                <a16:creationId xmlns:a16="http://schemas.microsoft.com/office/drawing/2014/main" id="{39CAC026-4668-3E09-74A3-5D014A20B6BB}"/>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8" name="Dikdörtgen 67">
            <a:extLst>
              <a:ext uri="{FF2B5EF4-FFF2-40B4-BE49-F238E27FC236}">
                <a16:creationId xmlns:a16="http://schemas.microsoft.com/office/drawing/2014/main" id="{FE8006C2-D29E-FBFD-22E0-7D813BF82585}"/>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9" name="Dikdörtgen 68">
            <a:extLst>
              <a:ext uri="{FF2B5EF4-FFF2-40B4-BE49-F238E27FC236}">
                <a16:creationId xmlns:a16="http://schemas.microsoft.com/office/drawing/2014/main" id="{7446757F-AEB7-B992-89D4-037A849AEF20}"/>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70" name="Dikdörtgen 69">
            <a:extLst>
              <a:ext uri="{FF2B5EF4-FFF2-40B4-BE49-F238E27FC236}">
                <a16:creationId xmlns:a16="http://schemas.microsoft.com/office/drawing/2014/main" id="{5E9EF526-3F32-A761-D649-2D96820F7121}"/>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71" name="Dikdörtgen 70">
            <a:extLst>
              <a:ext uri="{FF2B5EF4-FFF2-40B4-BE49-F238E27FC236}">
                <a16:creationId xmlns:a16="http://schemas.microsoft.com/office/drawing/2014/main" id="{24F59F3C-5846-04BE-5A47-BAFD86AC856A}"/>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2" name="Dikdörtgen 71">
            <a:extLst>
              <a:ext uri="{FF2B5EF4-FFF2-40B4-BE49-F238E27FC236}">
                <a16:creationId xmlns:a16="http://schemas.microsoft.com/office/drawing/2014/main" id="{B3AD5C78-40C3-8996-F44F-08F6AF40CCF8}"/>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3" name="Dikdörtgen 72">
            <a:extLst>
              <a:ext uri="{FF2B5EF4-FFF2-40B4-BE49-F238E27FC236}">
                <a16:creationId xmlns:a16="http://schemas.microsoft.com/office/drawing/2014/main" id="{EBCDD34F-9D16-AEBC-6E6E-3D8DEE129F5D}"/>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74" name="Dikdörtgen 73">
            <a:extLst>
              <a:ext uri="{FF2B5EF4-FFF2-40B4-BE49-F238E27FC236}">
                <a16:creationId xmlns:a16="http://schemas.microsoft.com/office/drawing/2014/main" id="{7F40EADC-74F1-9C55-F867-E3EDB93CF14D}"/>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75" name="Dikdörtgen 74">
            <a:extLst>
              <a:ext uri="{FF2B5EF4-FFF2-40B4-BE49-F238E27FC236}">
                <a16:creationId xmlns:a16="http://schemas.microsoft.com/office/drawing/2014/main" id="{4694A75F-7438-D2D0-3F07-A44FC80A1ADD}"/>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6" name="Dikdörtgen 75">
            <a:extLst>
              <a:ext uri="{FF2B5EF4-FFF2-40B4-BE49-F238E27FC236}">
                <a16:creationId xmlns:a16="http://schemas.microsoft.com/office/drawing/2014/main" id="{9E0082F0-0698-C79A-C8DC-C904950AE2D6}"/>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77" name="Dikdörtgen 76">
            <a:extLst>
              <a:ext uri="{FF2B5EF4-FFF2-40B4-BE49-F238E27FC236}">
                <a16:creationId xmlns:a16="http://schemas.microsoft.com/office/drawing/2014/main" id="{5CEE8F67-701B-12FD-144B-F48F34BA3FC8}"/>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78" name="Dikdörtgen 77">
            <a:extLst>
              <a:ext uri="{FF2B5EF4-FFF2-40B4-BE49-F238E27FC236}">
                <a16:creationId xmlns:a16="http://schemas.microsoft.com/office/drawing/2014/main" id="{612BE30F-38F0-E79A-D2E5-4963E2823A60}"/>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2000"/>
                                        <p:tgtEl>
                                          <p:spTgt spid="77"/>
                                        </p:tgtEl>
                                      </p:cBhvr>
                                    </p:animEffect>
                                    <p:anim calcmode="lin" valueType="num">
                                      <p:cBhvr>
                                        <p:cTn id="8" dur="2000" fill="hold"/>
                                        <p:tgtEl>
                                          <p:spTgt spid="77"/>
                                        </p:tgtEl>
                                        <p:attrNameLst>
                                          <p:attrName>ppt_w</p:attrName>
                                        </p:attrNameLst>
                                      </p:cBhvr>
                                      <p:tavLst>
                                        <p:tav tm="0" fmla="#ppt_w*sin(2.5*pi*$)">
                                          <p:val>
                                            <p:fltVal val="0"/>
                                          </p:val>
                                        </p:tav>
                                        <p:tav tm="100000">
                                          <p:val>
                                            <p:fltVal val="1"/>
                                          </p:val>
                                        </p:tav>
                                      </p:tavLst>
                                    </p:anim>
                                    <p:anim calcmode="lin" valueType="num">
                                      <p:cBhvr>
                                        <p:cTn id="9" dur="2000" fill="hold"/>
                                        <p:tgtEl>
                                          <p:spTgt spid="7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2EB83AA-22C0-9FEB-0B9B-7854A2333347}"/>
              </a:ext>
            </a:extLst>
          </p:cNvPr>
          <p:cNvSpPr>
            <a:spLocks noChangeArrowheads="1"/>
          </p:cNvSpPr>
          <p:nvPr/>
        </p:nvSpPr>
        <p:spPr bwMode="auto">
          <a:xfrm>
            <a:off x="755808" y="94263"/>
            <a:ext cx="9224645" cy="50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7610" rIns="0" bIns="4761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800" b="1" i="0" u="none" strike="noStrike" cap="none" normalizeH="0" baseline="0" noProof="1">
                <a:ln>
                  <a:noFill/>
                </a:ln>
                <a:solidFill>
                  <a:srgbClr val="428BCA"/>
                </a:solidFill>
                <a:effectLst/>
                <a:latin typeface="Helvetica Neue"/>
              </a:rPr>
              <a:t>     </a:t>
            </a:r>
            <a:endParaRPr kumimoji="0" lang="tr-TR" sz="1500" b="0" i="0" u="none" strike="noStrike" cap="none" normalizeH="0" baseline="0" noProof="1">
              <a:ln>
                <a:noFill/>
              </a:ln>
              <a:solidFill>
                <a:srgbClr val="333333"/>
              </a:solidFill>
              <a:effectLst/>
              <a:latin typeface="Helvetica Neue"/>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tr-TR" sz="1800" b="1" i="1" u="none" strike="noStrike" cap="none" normalizeH="0" baseline="0" noProof="1">
                <a:ln>
                  <a:noFill/>
                </a:ln>
                <a:solidFill>
                  <a:srgbClr val="FFA500"/>
                </a:solidFill>
                <a:effectLst/>
                <a:latin typeface="Manrope" panose="020B0604020202020204" charset="0"/>
              </a:rPr>
              <a:t>		</a:t>
            </a:r>
            <a:r>
              <a:rPr kumimoji="0" lang="tr-TR" sz="1800" b="1" i="1" u="none" strike="noStrike" cap="none" normalizeH="0" baseline="0" noProof="1">
                <a:ln>
                  <a:noFill/>
                </a:ln>
                <a:solidFill>
                  <a:schemeClr val="bg1">
                    <a:lumMod val="75000"/>
                  </a:schemeClr>
                </a:solidFill>
                <a:effectLst/>
                <a:latin typeface="Manrope" panose="020B0604020202020204" charset="0"/>
              </a:rPr>
              <a:t>Farsça dīvār</a:t>
            </a:r>
            <a:endParaRPr kumimoji="0" lang="tr-TR" sz="1800" b="0" i="0" u="none" strike="noStrike" cap="none" normalizeH="0" baseline="0" noProof="1">
              <a:ln>
                <a:noFill/>
              </a:ln>
              <a:solidFill>
                <a:schemeClr val="bg1">
                  <a:lumMod val="75000"/>
                </a:schemeClr>
              </a:solidFill>
              <a:effectLst/>
              <a:latin typeface="Manrope" panose="020B0604020202020204" charset="0"/>
            </a:endParaRPr>
          </a:p>
          <a:p>
            <a:pPr marL="0" marR="0" lvl="0" indent="0" algn="l" defTabSz="914400" rtl="0" eaLnBrk="0" fontAlgn="base" latinLnBrk="0" hangingPunct="0">
              <a:lnSpc>
                <a:spcPct val="200000"/>
              </a:lnSpc>
              <a:spcBef>
                <a:spcPct val="0"/>
              </a:spcBef>
              <a:spcAft>
                <a:spcPct val="0"/>
              </a:spcAft>
              <a:buClrTx/>
              <a:buSzTx/>
              <a:buFontTx/>
              <a:buNone/>
              <a:tabLst/>
            </a:pPr>
            <a:r>
              <a:rPr kumimoji="0" lang="tr-TR" sz="1800" i="0" u="none" strike="noStrike" cap="none" normalizeH="0" baseline="0" noProof="1">
                <a:ln>
                  <a:noFill/>
                </a:ln>
                <a:solidFill>
                  <a:srgbClr val="000000"/>
                </a:solidFill>
                <a:effectLst/>
                <a:latin typeface="Manrope" panose="020B0604020202020204" charset="0"/>
              </a:rPr>
              <a:t>1. </a:t>
            </a:r>
            <a:r>
              <a:rPr kumimoji="0" lang="tr-TR" sz="1800" i="1" u="none" strike="noStrike" cap="none" normalizeH="0" baseline="0" noProof="1">
                <a:ln>
                  <a:noFill/>
                </a:ln>
                <a:solidFill>
                  <a:schemeClr val="tx2"/>
                </a:solidFill>
                <a:effectLst/>
                <a:latin typeface="Manrope" panose="020B0604020202020204" charset="0"/>
              </a:rPr>
              <a:t>isim</a:t>
            </a:r>
            <a:r>
              <a:rPr kumimoji="0" lang="tr-TR" sz="1800" i="1" u="none" strike="noStrike" cap="none" normalizeH="0" baseline="0" noProof="1">
                <a:ln>
                  <a:noFill/>
                </a:ln>
                <a:solidFill>
                  <a:srgbClr val="FFA500"/>
                </a:solidFill>
                <a:effectLst/>
                <a:latin typeface="Manrope" panose="020B0604020202020204" charset="0"/>
              </a:rPr>
              <a:t> </a:t>
            </a:r>
            <a:r>
              <a:rPr kumimoji="0" lang="tr-TR" sz="1800" i="0" u="none" strike="noStrike" cap="none" normalizeH="0" baseline="0" noProof="1">
                <a:ln>
                  <a:noFill/>
                </a:ln>
                <a:solidFill>
                  <a:srgbClr val="000000"/>
                </a:solidFill>
                <a:effectLst/>
                <a:latin typeface="Manrope" panose="020B0604020202020204" charset="0"/>
              </a:rPr>
              <a:t>Bir yapının yanlarını dışa karşı koruyan, iç bölümlerini birbirinden </a:t>
            </a:r>
          </a:p>
          <a:p>
            <a:pPr marL="0" marR="0" lvl="0" indent="0" algn="l" defTabSz="914400" rtl="0" eaLnBrk="0" fontAlgn="base" latinLnBrk="0" hangingPunct="0">
              <a:lnSpc>
                <a:spcPct val="200000"/>
              </a:lnSpc>
              <a:spcBef>
                <a:spcPct val="0"/>
              </a:spcBef>
              <a:spcAft>
                <a:spcPct val="0"/>
              </a:spcAft>
              <a:buClrTx/>
              <a:buSzTx/>
              <a:buFontTx/>
              <a:buNone/>
              <a:tabLst/>
            </a:pPr>
            <a:r>
              <a:rPr kumimoji="0" lang="tr-TR" sz="1800" i="0" u="none" strike="noStrike" cap="none" normalizeH="0" baseline="0" noProof="1">
                <a:ln>
                  <a:noFill/>
                </a:ln>
                <a:solidFill>
                  <a:srgbClr val="000000"/>
                </a:solidFill>
                <a:effectLst/>
                <a:latin typeface="Manrope" panose="020B0604020202020204" charset="0"/>
              </a:rPr>
              <a:t>ayıran, taş, tuğla vb. gereçlerden yapılan veya örülen dikey düzlem; örek, cidar:</a:t>
            </a:r>
            <a:br>
              <a:rPr kumimoji="0" lang="tr-TR" sz="1800" i="0" u="none" strike="noStrike" cap="none" normalizeH="0" baseline="0" noProof="1">
                <a:ln>
                  <a:noFill/>
                </a:ln>
                <a:solidFill>
                  <a:srgbClr val="000000"/>
                </a:solidFill>
                <a:effectLst/>
                <a:latin typeface="Manrope" panose="020B0604020202020204" charset="0"/>
              </a:rPr>
            </a:br>
            <a:r>
              <a:rPr kumimoji="0" lang="tr-TR" sz="1800" i="0" u="none" strike="noStrike" cap="none" normalizeH="0" baseline="0" noProof="1">
                <a:ln>
                  <a:noFill/>
                </a:ln>
                <a:solidFill>
                  <a:srgbClr val="000000"/>
                </a:solidFill>
                <a:effectLst/>
                <a:latin typeface="Manrope" panose="020B0604020202020204" charset="0"/>
              </a:rPr>
              <a:t>2. </a:t>
            </a:r>
            <a:r>
              <a:rPr kumimoji="0" lang="tr-TR" sz="1800" i="1" u="none" strike="noStrike" cap="none" normalizeH="0" baseline="0" noProof="1">
                <a:ln>
                  <a:noFill/>
                </a:ln>
                <a:solidFill>
                  <a:schemeClr val="tx2"/>
                </a:solidFill>
                <a:effectLst/>
                <a:latin typeface="Manrope" panose="020B0604020202020204" charset="0"/>
              </a:rPr>
              <a:t>isim</a:t>
            </a:r>
            <a:r>
              <a:rPr kumimoji="0" lang="tr-TR" sz="1800" i="1" u="none" strike="noStrike" cap="none" normalizeH="0" baseline="0" noProof="1">
                <a:ln>
                  <a:noFill/>
                </a:ln>
                <a:solidFill>
                  <a:srgbClr val="FFA500"/>
                </a:solidFill>
                <a:effectLst/>
                <a:latin typeface="Manrope" panose="020B0604020202020204" charset="0"/>
              </a:rPr>
              <a:t> </a:t>
            </a:r>
            <a:r>
              <a:rPr kumimoji="0" lang="tr-TR" sz="1800" i="0" u="none" strike="noStrike" cap="none" normalizeH="0" baseline="0" noProof="1">
                <a:ln>
                  <a:noFill/>
                </a:ln>
                <a:solidFill>
                  <a:srgbClr val="000000"/>
                </a:solidFill>
                <a:effectLst/>
                <a:latin typeface="Manrope" panose="020B0604020202020204" charset="0"/>
              </a:rPr>
              <a:t>Bir toprak parçasını sınırlayan taş, tuğla, kerpiçten yapılan engel:</a:t>
            </a:r>
            <a:br>
              <a:rPr kumimoji="0" lang="tr-TR" sz="1800" i="0" u="none" strike="noStrike" cap="none" normalizeH="0" baseline="0" noProof="1">
                <a:ln>
                  <a:noFill/>
                </a:ln>
                <a:solidFill>
                  <a:srgbClr val="000000"/>
                </a:solidFill>
                <a:effectLst/>
                <a:latin typeface="Manrope" panose="020B0604020202020204" charset="0"/>
              </a:rPr>
            </a:br>
            <a:r>
              <a:rPr kumimoji="0" lang="tr-TR" sz="1800" i="0" u="none" strike="noStrike" cap="none" normalizeH="0" baseline="0" noProof="1">
                <a:ln>
                  <a:noFill/>
                </a:ln>
                <a:solidFill>
                  <a:srgbClr val="000000"/>
                </a:solidFill>
                <a:effectLst/>
                <a:latin typeface="Manrope" panose="020B0604020202020204" charset="0"/>
              </a:rPr>
              <a:t>3. </a:t>
            </a:r>
            <a:r>
              <a:rPr kumimoji="0" lang="tr-TR" sz="1800" i="1" u="none" strike="noStrike" cap="none" normalizeH="0" baseline="0" noProof="1">
                <a:ln>
                  <a:noFill/>
                </a:ln>
                <a:solidFill>
                  <a:schemeClr val="tx2"/>
                </a:solidFill>
                <a:effectLst/>
                <a:latin typeface="Manrope" panose="020B0604020202020204" charset="0"/>
              </a:rPr>
              <a:t>isim, mecaz </a:t>
            </a:r>
            <a:r>
              <a:rPr kumimoji="0" lang="tr-TR" sz="1800" i="0" u="none" strike="noStrike" cap="none" normalizeH="0" baseline="0" noProof="1">
                <a:ln>
                  <a:noFill/>
                </a:ln>
                <a:solidFill>
                  <a:srgbClr val="000000"/>
                </a:solidFill>
                <a:effectLst/>
                <a:latin typeface="Manrope" panose="020B0604020202020204" charset="0"/>
              </a:rPr>
              <a:t>Sonuç alınamayan yer.</a:t>
            </a:r>
          </a:p>
          <a:p>
            <a:pPr marL="0" marR="0" lvl="0" indent="0" algn="l" defTabSz="914400" rtl="0" eaLnBrk="0" fontAlgn="base" latinLnBrk="0" hangingPunct="0">
              <a:lnSpc>
                <a:spcPct val="200000"/>
              </a:lnSpc>
              <a:spcBef>
                <a:spcPct val="0"/>
              </a:spcBef>
              <a:spcAft>
                <a:spcPct val="0"/>
              </a:spcAft>
              <a:buClrTx/>
              <a:buSzTx/>
              <a:buFontTx/>
              <a:buNone/>
              <a:tabLst/>
            </a:pPr>
            <a:r>
              <a:rPr kumimoji="0" lang="tr-TR" sz="1800" i="0" u="none" strike="noStrike" cap="none" normalizeH="0" baseline="0" noProof="1">
                <a:ln>
                  <a:noFill/>
                </a:ln>
                <a:solidFill>
                  <a:srgbClr val="000000"/>
                </a:solidFill>
                <a:effectLst/>
                <a:latin typeface="Manrope" panose="020B0604020202020204" charset="0"/>
              </a:rPr>
              <a:t>4. </a:t>
            </a:r>
            <a:r>
              <a:rPr kumimoji="0" lang="tr-TR" sz="1800" i="1" u="none" strike="noStrike" cap="none" normalizeH="0" baseline="0" noProof="1">
                <a:ln>
                  <a:noFill/>
                </a:ln>
                <a:solidFill>
                  <a:schemeClr val="tx2"/>
                </a:solidFill>
                <a:effectLst/>
                <a:latin typeface="Manrope" panose="020B0604020202020204" charset="0"/>
              </a:rPr>
              <a:t>isim, mecaz </a:t>
            </a:r>
            <a:r>
              <a:rPr kumimoji="0" lang="tr-TR" sz="1800" i="0" u="none" strike="noStrike" cap="none" normalizeH="0" baseline="0" noProof="1">
                <a:ln>
                  <a:noFill/>
                </a:ln>
                <a:solidFill>
                  <a:srgbClr val="000000"/>
                </a:solidFill>
                <a:effectLst/>
                <a:latin typeface="Manrope" panose="020B0604020202020204" charset="0"/>
              </a:rPr>
              <a:t>► engel:</a:t>
            </a:r>
            <a:br>
              <a:rPr kumimoji="0" lang="tr-TR" sz="1500" i="0" u="none" strike="noStrike" cap="none" normalizeH="0" baseline="0" noProof="1">
                <a:ln>
                  <a:noFill/>
                </a:ln>
                <a:solidFill>
                  <a:srgbClr val="000000"/>
                </a:solidFill>
                <a:effectLst/>
                <a:latin typeface="Helvetica Neue"/>
              </a:rPr>
            </a:br>
            <a:r>
              <a:rPr kumimoji="0" lang="tr-TR" sz="5200" i="0" u="none" strike="noStrike" cap="none" normalizeH="0" baseline="0" noProof="1">
                <a:ln>
                  <a:noFill/>
                </a:ln>
                <a:solidFill>
                  <a:schemeClr val="tx1"/>
                </a:solidFill>
                <a:effectLst/>
              </a:rPr>
              <a:t> </a:t>
            </a:r>
            <a:r>
              <a:rPr kumimoji="0" lang="tr-TR" sz="1800" i="0" u="none" strike="noStrike" cap="none" normalizeH="0" baseline="0" noProof="1">
                <a:ln>
                  <a:noFill/>
                </a:ln>
                <a:solidFill>
                  <a:schemeClr val="tx1"/>
                </a:solidFill>
                <a:effectLst/>
              </a:rPr>
              <a:t> </a:t>
            </a:r>
            <a:r>
              <a:rPr kumimoji="0" lang="tr-TR" sz="5200" i="0" u="none" strike="noStrike" cap="none" normalizeH="0" baseline="0" noProof="1">
                <a:ln>
                  <a:noFill/>
                </a:ln>
                <a:solidFill>
                  <a:schemeClr val="tx1"/>
                </a:solidFill>
                <a:effectLst/>
              </a:rPr>
              <a:t>       </a:t>
            </a:r>
            <a:r>
              <a:rPr kumimoji="0" lang="tr-TR" sz="1800" i="0" u="none" strike="noStrike" cap="none" normalizeH="0" baseline="0" noProof="1">
                <a:ln>
                  <a:noFill/>
                </a:ln>
                <a:solidFill>
                  <a:schemeClr val="tx1"/>
                </a:solidFill>
                <a:effectLst/>
              </a:rPr>
              <a:t> </a:t>
            </a:r>
            <a:r>
              <a:rPr kumimoji="0" lang="tr-TR" sz="5200" i="0" u="none" strike="noStrike" cap="none" normalizeH="0" baseline="0" noProof="1">
                <a:ln>
                  <a:noFill/>
                </a:ln>
                <a:solidFill>
                  <a:schemeClr val="tx1"/>
                </a:solidFill>
                <a:effectLst/>
              </a:rPr>
              <a:t>       </a:t>
            </a:r>
            <a:r>
              <a:rPr kumimoji="0" lang="tr-TR" sz="1800" i="0" u="none" strike="noStrike" cap="none" normalizeH="0" baseline="0" noProof="1">
                <a:ln>
                  <a:noFill/>
                </a:ln>
                <a:solidFill>
                  <a:schemeClr val="tx1"/>
                </a:solidFill>
                <a:effectLst/>
              </a:rPr>
              <a:t> </a:t>
            </a:r>
            <a:r>
              <a:rPr kumimoji="0" lang="tr-TR" sz="5200" i="0" u="none" strike="noStrike" cap="none" normalizeH="0" baseline="0" noProof="1">
                <a:ln>
                  <a:noFill/>
                </a:ln>
                <a:solidFill>
                  <a:schemeClr val="tx1"/>
                </a:solidFill>
                <a:effectLst/>
              </a:rPr>
              <a:t>       </a:t>
            </a:r>
            <a:r>
              <a:rPr kumimoji="0" lang="tr-TR" sz="1800" i="0" u="none" strike="noStrike" cap="none" normalizeH="0" baseline="0" noProof="1">
                <a:ln>
                  <a:noFill/>
                </a:ln>
                <a:solidFill>
                  <a:schemeClr val="tx1"/>
                </a:solidFill>
                <a:effectLst/>
              </a:rPr>
              <a:t> </a:t>
            </a:r>
            <a:r>
              <a:rPr kumimoji="0" lang="tr-TR" sz="5200" i="0" u="none" strike="noStrike" cap="none" normalizeH="0" baseline="0" noProof="1">
                <a:ln>
                  <a:noFill/>
                </a:ln>
                <a:solidFill>
                  <a:schemeClr val="tx1"/>
                </a:solidFill>
                <a:effectLst/>
              </a:rPr>
              <a:t>       </a:t>
            </a:r>
            <a:endParaRPr kumimoji="0" lang="tr-TR" sz="1800" i="0" u="none" strike="noStrike" cap="none" normalizeH="0" baseline="0" noProof="1">
              <a:ln>
                <a:noFill/>
              </a:ln>
              <a:solidFill>
                <a:schemeClr val="tx1"/>
              </a:solidFill>
              <a:effectLst/>
            </a:endParaRPr>
          </a:p>
        </p:txBody>
      </p:sp>
      <p:sp>
        <p:nvSpPr>
          <p:cNvPr id="2" name="Başlık 1">
            <a:extLst>
              <a:ext uri="{FF2B5EF4-FFF2-40B4-BE49-F238E27FC236}">
                <a16:creationId xmlns:a16="http://schemas.microsoft.com/office/drawing/2014/main" id="{3297B42F-BD37-BF11-9183-86C68A658591}"/>
              </a:ext>
            </a:extLst>
          </p:cNvPr>
          <p:cNvSpPr>
            <a:spLocks noGrp="1"/>
          </p:cNvSpPr>
          <p:nvPr>
            <p:ph type="title"/>
          </p:nvPr>
        </p:nvSpPr>
        <p:spPr>
          <a:xfrm>
            <a:off x="380835" y="233779"/>
            <a:ext cx="1529170" cy="1142475"/>
          </a:xfrm>
        </p:spPr>
        <p:txBody>
          <a:bodyPr/>
          <a:lstStyle/>
          <a:p>
            <a:r>
              <a:rPr lang="tr-TR" noProof="1">
                <a:solidFill>
                  <a:schemeClr val="tx2"/>
                </a:solidFill>
              </a:rPr>
              <a:t>Duvar</a:t>
            </a:r>
            <a:br>
              <a:rPr lang="tr-TR" noProof="1">
                <a:solidFill>
                  <a:schemeClr val="tx2"/>
                </a:solidFill>
              </a:rPr>
            </a:br>
            <a:r>
              <a:rPr lang="tr-TR" noProof="1">
                <a:solidFill>
                  <a:schemeClr val="tx2"/>
                </a:solidFill>
              </a:rPr>
              <a:t>TDK:</a:t>
            </a:r>
          </a:p>
        </p:txBody>
      </p:sp>
      <p:pic>
        <p:nvPicPr>
          <p:cNvPr id="2051" name="Picture 3">
            <a:extLst>
              <a:ext uri="{FF2B5EF4-FFF2-40B4-BE49-F238E27FC236}">
                <a16:creationId xmlns:a16="http://schemas.microsoft.com/office/drawing/2014/main" id="{DF2C342D-EBA1-B383-B865-71F4D77316B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49170" y="4150525"/>
            <a:ext cx="11715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CDF86BD-7373-C13B-7AB4-F4BFD443CD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01720" y="4150525"/>
            <a:ext cx="11715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27FA7019-D747-F67D-A6F5-B0DB0ED3AB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4270" y="4150525"/>
            <a:ext cx="11715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627D2CB-6CD1-5F0A-2202-6A1C20353B21}"/>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06820" y="4150525"/>
            <a:ext cx="1171575" cy="8382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A1E09E79-DB02-B38A-357B-31700D75C8D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59370" y="4150525"/>
            <a:ext cx="1171575"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8D7AA518-9B6B-C6A0-8B26-1C27C210CB13}"/>
              </a:ext>
            </a:extLst>
          </p:cNvPr>
          <p:cNvSpPr txBox="1"/>
          <p:nvPr/>
        </p:nvSpPr>
        <p:spPr>
          <a:xfrm>
            <a:off x="62230" y="3800719"/>
            <a:ext cx="4994910" cy="73866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sz="1400" b="0" i="0" u="none" strike="noStrike" cap="none" normalizeH="0" baseline="0" noProof="1">
                <a:ln>
                  <a:noFill/>
                </a:ln>
                <a:solidFill>
                  <a:srgbClr val="000000"/>
                </a:solidFill>
                <a:effectLst/>
                <a:latin typeface="Helvetica Neue"/>
              </a:rPr>
              <a:t>Türk İşaret Dili</a:t>
            </a:r>
            <a:br>
              <a:rPr kumimoji="0" lang="tr-TR" sz="1400" b="0" i="0" u="none" strike="noStrike" cap="none" normalizeH="0" baseline="0" noProof="1">
                <a:ln>
                  <a:noFill/>
                </a:ln>
                <a:solidFill>
                  <a:srgbClr val="000000"/>
                </a:solidFill>
                <a:effectLst/>
                <a:latin typeface="Helvetica Neue"/>
              </a:rPr>
            </a:br>
            <a:r>
              <a:rPr kumimoji="0" lang="tr-TR" sz="1400" b="0" i="0" u="none" strike="noStrike" cap="none" normalizeH="0" baseline="0" noProof="1">
                <a:ln>
                  <a:noFill/>
                </a:ln>
                <a:solidFill>
                  <a:srgbClr val="000000"/>
                </a:solidFill>
                <a:effectLst/>
                <a:latin typeface="Helvetica Neue"/>
              </a:rPr>
              <a:t>Parmak Alfabesiyle </a:t>
            </a: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400" b="0" i="0" u="none" strike="noStrike" cap="none" normalizeH="0" baseline="0" noProof="1">
                <a:ln>
                  <a:noFill/>
                </a:ln>
                <a:solidFill>
                  <a:srgbClr val="000000"/>
                </a:solidFill>
                <a:effectLst/>
                <a:latin typeface="Helvetica Neue"/>
              </a:rPr>
              <a:t>Gösterilişi</a:t>
            </a:r>
            <a:endParaRPr kumimoji="0" lang="tr-TR" sz="1400" b="0" i="0" u="none" strike="noStrike" cap="none" normalizeH="0" baseline="0" noProof="1">
              <a:ln>
                <a:noFill/>
              </a:ln>
              <a:solidFill>
                <a:srgbClr val="333333"/>
              </a:solidFill>
              <a:effectLst/>
              <a:latin typeface="Helvetica Neue"/>
            </a:endParaRPr>
          </a:p>
        </p:txBody>
      </p:sp>
      <p:sp>
        <p:nvSpPr>
          <p:cNvPr id="7" name="Metin kutusu 6">
            <a:extLst>
              <a:ext uri="{FF2B5EF4-FFF2-40B4-BE49-F238E27FC236}">
                <a16:creationId xmlns:a16="http://schemas.microsoft.com/office/drawing/2014/main" id="{776A8996-B428-4C80-2DE2-59F1C2D96FD1}"/>
              </a:ext>
            </a:extLst>
          </p:cNvPr>
          <p:cNvSpPr txBox="1"/>
          <p:nvPr/>
        </p:nvSpPr>
        <p:spPr>
          <a:xfrm>
            <a:off x="2623819" y="3824743"/>
            <a:ext cx="288290" cy="307777"/>
          </a:xfrm>
          <a:prstGeom prst="rect">
            <a:avLst/>
          </a:prstGeom>
          <a:noFill/>
        </p:spPr>
        <p:txBody>
          <a:bodyPr wrap="square" rtlCol="0">
            <a:spAutoFit/>
          </a:bodyPr>
          <a:lstStyle/>
          <a:p>
            <a:r>
              <a:rPr lang="tr-TR" noProof="1"/>
              <a:t>D</a:t>
            </a:r>
          </a:p>
        </p:txBody>
      </p:sp>
      <p:sp>
        <p:nvSpPr>
          <p:cNvPr id="8" name="Metin kutusu 7">
            <a:extLst>
              <a:ext uri="{FF2B5EF4-FFF2-40B4-BE49-F238E27FC236}">
                <a16:creationId xmlns:a16="http://schemas.microsoft.com/office/drawing/2014/main" id="{F4475739-378C-BC3A-2DFB-E3C6950183C1}"/>
              </a:ext>
            </a:extLst>
          </p:cNvPr>
          <p:cNvSpPr txBox="1"/>
          <p:nvPr/>
        </p:nvSpPr>
        <p:spPr>
          <a:xfrm>
            <a:off x="4043362" y="3824743"/>
            <a:ext cx="288290" cy="307777"/>
          </a:xfrm>
          <a:prstGeom prst="rect">
            <a:avLst/>
          </a:prstGeom>
          <a:noFill/>
        </p:spPr>
        <p:txBody>
          <a:bodyPr wrap="square" rtlCol="0">
            <a:spAutoFit/>
          </a:bodyPr>
          <a:lstStyle/>
          <a:p>
            <a:r>
              <a:rPr lang="tr-TR" noProof="1"/>
              <a:t>U</a:t>
            </a:r>
          </a:p>
        </p:txBody>
      </p:sp>
      <p:sp>
        <p:nvSpPr>
          <p:cNvPr id="9" name="Metin kutusu 8">
            <a:extLst>
              <a:ext uri="{FF2B5EF4-FFF2-40B4-BE49-F238E27FC236}">
                <a16:creationId xmlns:a16="http://schemas.microsoft.com/office/drawing/2014/main" id="{D8F4A2CE-E698-A8F4-56C2-B73E3A534A01}"/>
              </a:ext>
            </a:extLst>
          </p:cNvPr>
          <p:cNvSpPr txBox="1"/>
          <p:nvPr/>
        </p:nvSpPr>
        <p:spPr>
          <a:xfrm>
            <a:off x="5395912" y="3824743"/>
            <a:ext cx="288290" cy="307777"/>
          </a:xfrm>
          <a:prstGeom prst="rect">
            <a:avLst/>
          </a:prstGeom>
          <a:noFill/>
        </p:spPr>
        <p:txBody>
          <a:bodyPr wrap="square" rtlCol="0">
            <a:spAutoFit/>
          </a:bodyPr>
          <a:lstStyle/>
          <a:p>
            <a:r>
              <a:rPr lang="tr-TR" noProof="1"/>
              <a:t>V</a:t>
            </a:r>
          </a:p>
        </p:txBody>
      </p:sp>
      <p:sp>
        <p:nvSpPr>
          <p:cNvPr id="10" name="Metin kutusu 9">
            <a:extLst>
              <a:ext uri="{FF2B5EF4-FFF2-40B4-BE49-F238E27FC236}">
                <a16:creationId xmlns:a16="http://schemas.microsoft.com/office/drawing/2014/main" id="{AC2EAFF0-D9E1-194F-0CB6-8E8E4A009E2B}"/>
              </a:ext>
            </a:extLst>
          </p:cNvPr>
          <p:cNvSpPr txBox="1"/>
          <p:nvPr/>
        </p:nvSpPr>
        <p:spPr>
          <a:xfrm>
            <a:off x="6748462" y="3770391"/>
            <a:ext cx="288290" cy="307777"/>
          </a:xfrm>
          <a:prstGeom prst="rect">
            <a:avLst/>
          </a:prstGeom>
          <a:noFill/>
        </p:spPr>
        <p:txBody>
          <a:bodyPr wrap="square" rtlCol="0">
            <a:spAutoFit/>
          </a:bodyPr>
          <a:lstStyle/>
          <a:p>
            <a:r>
              <a:rPr lang="tr-TR" noProof="1"/>
              <a:t>A</a:t>
            </a:r>
          </a:p>
        </p:txBody>
      </p:sp>
      <p:sp>
        <p:nvSpPr>
          <p:cNvPr id="11" name="Metin kutusu 10">
            <a:extLst>
              <a:ext uri="{FF2B5EF4-FFF2-40B4-BE49-F238E27FC236}">
                <a16:creationId xmlns:a16="http://schemas.microsoft.com/office/drawing/2014/main" id="{76472866-2823-E1AA-1A11-A51BC820ED22}"/>
              </a:ext>
            </a:extLst>
          </p:cNvPr>
          <p:cNvSpPr txBox="1"/>
          <p:nvPr/>
        </p:nvSpPr>
        <p:spPr>
          <a:xfrm>
            <a:off x="8099902" y="3819501"/>
            <a:ext cx="288290" cy="307777"/>
          </a:xfrm>
          <a:prstGeom prst="rect">
            <a:avLst/>
          </a:prstGeom>
          <a:noFill/>
        </p:spPr>
        <p:txBody>
          <a:bodyPr wrap="square" rtlCol="0">
            <a:spAutoFit/>
          </a:bodyPr>
          <a:lstStyle/>
          <a:p>
            <a:r>
              <a:rPr lang="tr-TR" noProof="1"/>
              <a:t>R</a:t>
            </a:r>
          </a:p>
        </p:txBody>
      </p:sp>
      <p:sp>
        <p:nvSpPr>
          <p:cNvPr id="13" name="Metin kutusu 12">
            <a:extLst>
              <a:ext uri="{FF2B5EF4-FFF2-40B4-BE49-F238E27FC236}">
                <a16:creationId xmlns:a16="http://schemas.microsoft.com/office/drawing/2014/main" id="{3B5785E5-0B6C-D335-1C7A-EDB665BE8341}"/>
              </a:ext>
            </a:extLst>
          </p:cNvPr>
          <p:cNvSpPr txBox="1"/>
          <p:nvPr/>
        </p:nvSpPr>
        <p:spPr>
          <a:xfrm>
            <a:off x="62230" y="4518057"/>
            <a:ext cx="4892040" cy="246221"/>
          </a:xfrm>
          <a:prstGeom prst="rect">
            <a:avLst/>
          </a:prstGeom>
          <a:noFill/>
        </p:spPr>
        <p:txBody>
          <a:bodyPr wrap="square">
            <a:spAutoFit/>
          </a:bodyPr>
          <a:lstStyle/>
          <a:p>
            <a:r>
              <a:rPr lang="tr-TR" sz="1000" i="0" noProof="1">
                <a:solidFill>
                  <a:schemeClr val="bg1">
                    <a:lumMod val="50000"/>
                  </a:schemeClr>
                </a:solidFill>
                <a:effectLst/>
                <a:latin typeface="Helvetica Neue"/>
              </a:rPr>
              <a:t>https://sozluk.gov.tr/?ara=duvar</a:t>
            </a:r>
            <a:endParaRPr lang="tr-TR" sz="1000" noProof="1">
              <a:solidFill>
                <a:schemeClr val="bg1">
                  <a:lumMod val="50000"/>
                </a:schemeClr>
              </a:solidFill>
            </a:endParaRPr>
          </a:p>
        </p:txBody>
      </p:sp>
      <p:sp>
        <p:nvSpPr>
          <p:cNvPr id="3" name="Dikdörtgen 2">
            <a:extLst>
              <a:ext uri="{FF2B5EF4-FFF2-40B4-BE49-F238E27FC236}">
                <a16:creationId xmlns:a16="http://schemas.microsoft.com/office/drawing/2014/main" id="{B4040D56-F019-5508-9768-4ED1517EB0F4}"/>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 name="Dikdörtgen 4">
            <a:extLst>
              <a:ext uri="{FF2B5EF4-FFF2-40B4-BE49-F238E27FC236}">
                <a16:creationId xmlns:a16="http://schemas.microsoft.com/office/drawing/2014/main" id="{D6FA3A73-9FEE-DA8A-E161-9BD63497786F}"/>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2" name="Dikdörtgen 11">
            <a:extLst>
              <a:ext uri="{FF2B5EF4-FFF2-40B4-BE49-F238E27FC236}">
                <a16:creationId xmlns:a16="http://schemas.microsoft.com/office/drawing/2014/main" id="{202679DD-100A-D2B3-CECB-86C5C598AD74}"/>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4" name="Dikdörtgen 13">
            <a:extLst>
              <a:ext uri="{FF2B5EF4-FFF2-40B4-BE49-F238E27FC236}">
                <a16:creationId xmlns:a16="http://schemas.microsoft.com/office/drawing/2014/main" id="{EFF09118-7236-39CD-D9C4-97BB29EACC22}"/>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5" name="Dikdörtgen 14">
            <a:extLst>
              <a:ext uri="{FF2B5EF4-FFF2-40B4-BE49-F238E27FC236}">
                <a16:creationId xmlns:a16="http://schemas.microsoft.com/office/drawing/2014/main" id="{C4ECD676-FA51-79E0-73F5-4D3CFE5EB0AB}"/>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6" name="Dikdörtgen 15">
            <a:extLst>
              <a:ext uri="{FF2B5EF4-FFF2-40B4-BE49-F238E27FC236}">
                <a16:creationId xmlns:a16="http://schemas.microsoft.com/office/drawing/2014/main" id="{B5EB167A-B096-BFE3-4900-02C6AE524CE0}"/>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7" name="Dikdörtgen 16">
            <a:extLst>
              <a:ext uri="{FF2B5EF4-FFF2-40B4-BE49-F238E27FC236}">
                <a16:creationId xmlns:a16="http://schemas.microsoft.com/office/drawing/2014/main" id="{E38B5539-8356-F7F4-4306-472FDDF43B6E}"/>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8" name="Dikdörtgen 17">
            <a:extLst>
              <a:ext uri="{FF2B5EF4-FFF2-40B4-BE49-F238E27FC236}">
                <a16:creationId xmlns:a16="http://schemas.microsoft.com/office/drawing/2014/main" id="{25345312-1540-0B8D-4403-F1F78453DEA2}"/>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9" name="Dikdörtgen 18">
            <a:extLst>
              <a:ext uri="{FF2B5EF4-FFF2-40B4-BE49-F238E27FC236}">
                <a16:creationId xmlns:a16="http://schemas.microsoft.com/office/drawing/2014/main" id="{20FC1427-2427-9AAD-7BCF-656F219374FA}"/>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0" name="Dikdörtgen 19">
            <a:extLst>
              <a:ext uri="{FF2B5EF4-FFF2-40B4-BE49-F238E27FC236}">
                <a16:creationId xmlns:a16="http://schemas.microsoft.com/office/drawing/2014/main" id="{6E314230-04AA-AA2C-EF45-FECE51FEDBE6}"/>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1" name="Dikdörtgen 20">
            <a:extLst>
              <a:ext uri="{FF2B5EF4-FFF2-40B4-BE49-F238E27FC236}">
                <a16:creationId xmlns:a16="http://schemas.microsoft.com/office/drawing/2014/main" id="{82CBB31C-470A-9D87-93A0-4F8598FC0CE9}"/>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22" name="Dikdörtgen 21">
            <a:extLst>
              <a:ext uri="{FF2B5EF4-FFF2-40B4-BE49-F238E27FC236}">
                <a16:creationId xmlns:a16="http://schemas.microsoft.com/office/drawing/2014/main" id="{1844E68E-1822-89D6-895B-2546EC1010EB}"/>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3" name="Dikdörtgen 22">
            <a:extLst>
              <a:ext uri="{FF2B5EF4-FFF2-40B4-BE49-F238E27FC236}">
                <a16:creationId xmlns:a16="http://schemas.microsoft.com/office/drawing/2014/main" id="{944C74E1-7C17-FC7E-76A8-B7E9A0EC8080}"/>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4" name="Dikdörtgen 23">
            <a:extLst>
              <a:ext uri="{FF2B5EF4-FFF2-40B4-BE49-F238E27FC236}">
                <a16:creationId xmlns:a16="http://schemas.microsoft.com/office/drawing/2014/main" id="{2476CF76-52D4-A8B8-96D8-17FE0A712F37}"/>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5" name="Dikdörtgen 24">
            <a:extLst>
              <a:ext uri="{FF2B5EF4-FFF2-40B4-BE49-F238E27FC236}">
                <a16:creationId xmlns:a16="http://schemas.microsoft.com/office/drawing/2014/main" id="{3FC5E783-1E45-B7ED-5388-9BF100293865}"/>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6" name="Dikdörtgen 25">
            <a:extLst>
              <a:ext uri="{FF2B5EF4-FFF2-40B4-BE49-F238E27FC236}">
                <a16:creationId xmlns:a16="http://schemas.microsoft.com/office/drawing/2014/main" id="{DF9B40F7-8ECF-41E8-1CEB-D16FF3749504}"/>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7" name="Dikdörtgen 26">
            <a:extLst>
              <a:ext uri="{FF2B5EF4-FFF2-40B4-BE49-F238E27FC236}">
                <a16:creationId xmlns:a16="http://schemas.microsoft.com/office/drawing/2014/main" id="{72A1BC9F-63CE-8B2C-A458-1EF1889D8E0E}"/>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8" name="Dikdörtgen 27">
            <a:extLst>
              <a:ext uri="{FF2B5EF4-FFF2-40B4-BE49-F238E27FC236}">
                <a16:creationId xmlns:a16="http://schemas.microsoft.com/office/drawing/2014/main" id="{2B22EBD2-65E2-9D29-4B26-35A2634B7502}"/>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9" name="Dikdörtgen 28">
            <a:extLst>
              <a:ext uri="{FF2B5EF4-FFF2-40B4-BE49-F238E27FC236}">
                <a16:creationId xmlns:a16="http://schemas.microsoft.com/office/drawing/2014/main" id="{B92CC7A7-5071-48E6-1426-6D3B9D48D167}"/>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0" name="Dikdörtgen 29">
            <a:extLst>
              <a:ext uri="{FF2B5EF4-FFF2-40B4-BE49-F238E27FC236}">
                <a16:creationId xmlns:a16="http://schemas.microsoft.com/office/drawing/2014/main" id="{D90C1C9B-455B-E7B1-BF03-8739E81E10A8}"/>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1" name="Dikdörtgen 30">
            <a:extLst>
              <a:ext uri="{FF2B5EF4-FFF2-40B4-BE49-F238E27FC236}">
                <a16:creationId xmlns:a16="http://schemas.microsoft.com/office/drawing/2014/main" id="{98049B12-6FF3-609D-D5B1-D515975BDA32}"/>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2" name="Dikdörtgen 31">
            <a:extLst>
              <a:ext uri="{FF2B5EF4-FFF2-40B4-BE49-F238E27FC236}">
                <a16:creationId xmlns:a16="http://schemas.microsoft.com/office/drawing/2014/main" id="{4B0CEA13-EF1D-5954-2E56-4E28C8D3A0DE}"/>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3" name="Dikdörtgen 32">
            <a:extLst>
              <a:ext uri="{FF2B5EF4-FFF2-40B4-BE49-F238E27FC236}">
                <a16:creationId xmlns:a16="http://schemas.microsoft.com/office/drawing/2014/main" id="{D9F5C664-D052-A9AB-85A3-20A89C2E6676}"/>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 name="Dikdörtgen 33">
            <a:extLst>
              <a:ext uri="{FF2B5EF4-FFF2-40B4-BE49-F238E27FC236}">
                <a16:creationId xmlns:a16="http://schemas.microsoft.com/office/drawing/2014/main" id="{D1B6AEFF-0B0F-E4C1-28F9-9001197A05A7}"/>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5" name="Dikdörtgen 34">
            <a:extLst>
              <a:ext uri="{FF2B5EF4-FFF2-40B4-BE49-F238E27FC236}">
                <a16:creationId xmlns:a16="http://schemas.microsoft.com/office/drawing/2014/main" id="{12E36331-8394-B38E-1952-AC1B04F7FF6F}"/>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6" name="Dikdörtgen 35">
            <a:extLst>
              <a:ext uri="{FF2B5EF4-FFF2-40B4-BE49-F238E27FC236}">
                <a16:creationId xmlns:a16="http://schemas.microsoft.com/office/drawing/2014/main" id="{2BE1C6D4-0625-97B5-BB11-F3F5C1610D28}"/>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7" name="Dikdörtgen 36">
            <a:extLst>
              <a:ext uri="{FF2B5EF4-FFF2-40B4-BE49-F238E27FC236}">
                <a16:creationId xmlns:a16="http://schemas.microsoft.com/office/drawing/2014/main" id="{5219476F-F7ED-B6E9-C003-881023E6EFA9}"/>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8" name="Dikdörtgen 37">
            <a:extLst>
              <a:ext uri="{FF2B5EF4-FFF2-40B4-BE49-F238E27FC236}">
                <a16:creationId xmlns:a16="http://schemas.microsoft.com/office/drawing/2014/main" id="{6AB77434-AA94-59DC-F8EC-8FFFF7E5EF2A}"/>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extLst>
      <p:ext uri="{BB962C8B-B14F-4D97-AF65-F5344CB8AC3E}">
        <p14:creationId xmlns:p14="http://schemas.microsoft.com/office/powerpoint/2010/main" val="3288713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30" name="Resim 29" descr="iç mekan, duvar, giyim, kişi, şahıs içeren bir resim&#10;&#10;Yapay zeka tarafından oluşturulan içerik yanlış olabilir.">
            <a:extLst>
              <a:ext uri="{FF2B5EF4-FFF2-40B4-BE49-F238E27FC236}">
                <a16:creationId xmlns:a16="http://schemas.microsoft.com/office/drawing/2014/main" id="{C3A9A4A7-9B70-460C-F318-A2702C3C182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229153" y="2791751"/>
            <a:ext cx="1720876" cy="1746651"/>
          </a:xfrm>
          <a:prstGeom prst="rect">
            <a:avLst/>
          </a:prstGeom>
        </p:spPr>
      </p:pic>
      <p:pic>
        <p:nvPicPr>
          <p:cNvPr id="25" name="Resim 24" descr="mobilya, iç mekan tasarımı, mülk, iç mekan içeren bir resim&#10;&#10;Yapay zeka tarafından oluşturulan içerik yanlış olabilir.">
            <a:extLst>
              <a:ext uri="{FF2B5EF4-FFF2-40B4-BE49-F238E27FC236}">
                <a16:creationId xmlns:a16="http://schemas.microsoft.com/office/drawing/2014/main" id="{8CC62931-C145-0E34-B03B-2E30B2C5A16C}"/>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470512" y="2788052"/>
            <a:ext cx="1711138" cy="1750350"/>
          </a:xfrm>
          <a:prstGeom prst="rect">
            <a:avLst/>
          </a:prstGeom>
        </p:spPr>
      </p:pic>
      <p:pic>
        <p:nvPicPr>
          <p:cNvPr id="10" name="Resim 9" descr="metin, ekran görüntüsü, yazılım, multimedya yazılımı içeren bir resim&#10;&#10;Yapay zeka tarafından oluşturulan içerik yanlış olabilir.">
            <a:extLst>
              <a:ext uri="{FF2B5EF4-FFF2-40B4-BE49-F238E27FC236}">
                <a16:creationId xmlns:a16="http://schemas.microsoft.com/office/drawing/2014/main" id="{F472CAC8-EAC3-1BFB-12B3-1761FCB2C3EA}"/>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233187" y="658243"/>
            <a:ext cx="1714468" cy="1755537"/>
          </a:xfrm>
          <a:prstGeom prst="rect">
            <a:avLst/>
          </a:prstGeom>
        </p:spPr>
      </p:pic>
      <p:pic>
        <p:nvPicPr>
          <p:cNvPr id="12" name="Resim 11" descr="metin, ekran görüntüsü, yazılım, multimedya yazılımı içeren bir resim&#10;&#10;Yapay zeka tarafından oluşturulan içerik yanlış olabilir.">
            <a:extLst>
              <a:ext uri="{FF2B5EF4-FFF2-40B4-BE49-F238E27FC236}">
                <a16:creationId xmlns:a16="http://schemas.microsoft.com/office/drawing/2014/main" id="{73B72BD5-87A6-38B0-96EA-3CF845EDC742}"/>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694451" y="2788052"/>
            <a:ext cx="1722150" cy="1750350"/>
          </a:xfrm>
          <a:prstGeom prst="rect">
            <a:avLst/>
          </a:prstGeom>
        </p:spPr>
      </p:pic>
      <p:pic>
        <p:nvPicPr>
          <p:cNvPr id="6" name="Resim 5" descr="ekran görüntüsü, metin, multimedya yazılımı, yazılım içeren bir resim&#10;&#10;Yapay zeka tarafından oluşturulan içerik yanlış olabilir.">
            <a:extLst>
              <a:ext uri="{FF2B5EF4-FFF2-40B4-BE49-F238E27FC236}">
                <a16:creationId xmlns:a16="http://schemas.microsoft.com/office/drawing/2014/main" id="{0211A2FC-961A-12B5-BD97-0E54223B6DFB}"/>
              </a:ext>
            </a:extLst>
          </p:cNvPr>
          <p:cNvPicPr>
            <a:picLocks noChangeAspect="1"/>
          </p:cNvPicPr>
          <p:nvPr/>
        </p:nvPicPr>
        <p:blipFill>
          <a:blip r:embed="rId7" cstate="hqprint">
            <a:extLst>
              <a:ext uri="{28A0092B-C50C-407E-A947-70E740481C1C}">
                <a14:useLocalDpi xmlns:a14="http://schemas.microsoft.com/office/drawing/2010/main"/>
              </a:ext>
            </a:extLst>
          </a:blip>
          <a:srcRect/>
          <a:stretch/>
        </p:blipFill>
        <p:spPr>
          <a:xfrm>
            <a:off x="5470512" y="658339"/>
            <a:ext cx="1717775" cy="1755537"/>
          </a:xfrm>
          <a:prstGeom prst="rect">
            <a:avLst/>
          </a:prstGeom>
        </p:spPr>
      </p:pic>
      <p:pic>
        <p:nvPicPr>
          <p:cNvPr id="3" name="Resim 2">
            <a:extLst>
              <a:ext uri="{FF2B5EF4-FFF2-40B4-BE49-F238E27FC236}">
                <a16:creationId xmlns:a16="http://schemas.microsoft.com/office/drawing/2014/main" id="{BF8D4168-8DF5-5917-C7BB-4B6478B0EF44}"/>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175850" y="661050"/>
            <a:ext cx="1710650" cy="1750579"/>
          </a:xfrm>
          <a:prstGeom prst="rect">
            <a:avLst/>
          </a:prstGeom>
        </p:spPr>
      </p:pic>
      <p:pic>
        <p:nvPicPr>
          <p:cNvPr id="26" name="Resim 25">
            <a:extLst>
              <a:ext uri="{FF2B5EF4-FFF2-40B4-BE49-F238E27FC236}">
                <a16:creationId xmlns:a16="http://schemas.microsoft.com/office/drawing/2014/main" id="{50B80B9C-6484-729A-4D62-41EC9C73B595}"/>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1941387" y="660820"/>
            <a:ext cx="1709675" cy="1750579"/>
          </a:xfrm>
          <a:prstGeom prst="rect">
            <a:avLst/>
          </a:prstGeom>
        </p:spPr>
      </p:pic>
      <p:pic>
        <p:nvPicPr>
          <p:cNvPr id="28" name="Resim 27">
            <a:extLst>
              <a:ext uri="{FF2B5EF4-FFF2-40B4-BE49-F238E27FC236}">
                <a16:creationId xmlns:a16="http://schemas.microsoft.com/office/drawing/2014/main" id="{D87FA513-A330-64EB-3C9F-9014832402B5}"/>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3698825" y="658340"/>
            <a:ext cx="1717775" cy="1755537"/>
          </a:xfrm>
          <a:prstGeom prst="rect">
            <a:avLst/>
          </a:prstGeom>
        </p:spPr>
      </p:pic>
      <p:pic>
        <p:nvPicPr>
          <p:cNvPr id="5" name="Resim 4" descr="sandalye, mobilya, ekran görüntüsü, tasarım içeren bir resim&#10;&#10;Yapay zeka tarafından oluşturulan içerik yanlış olabilir.">
            <a:extLst>
              <a:ext uri="{FF2B5EF4-FFF2-40B4-BE49-F238E27FC236}">
                <a16:creationId xmlns:a16="http://schemas.microsoft.com/office/drawing/2014/main" id="{3587B1C6-AA62-6262-0C31-5D1C7A9AEC90}"/>
              </a:ext>
            </a:extLst>
          </p:cNvPr>
          <p:cNvPicPr>
            <a:picLocks noChangeAspect="1"/>
          </p:cNvPicPr>
          <p:nvPr/>
        </p:nvPicPr>
        <p:blipFill>
          <a:blip r:embed="rId11" cstate="hqprint">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a:ext>
            </a:extLst>
          </a:blip>
          <a:srcRect/>
          <a:stretch/>
        </p:blipFill>
        <p:spPr>
          <a:xfrm>
            <a:off x="175849" y="2788053"/>
            <a:ext cx="1706050" cy="1754048"/>
          </a:xfrm>
          <a:prstGeom prst="rect">
            <a:avLst/>
          </a:prstGeom>
          <a:solidFill>
            <a:schemeClr val="accent1">
              <a:lumMod val="75000"/>
              <a:alpha val="40000"/>
            </a:schemeClr>
          </a:solidFill>
          <a:effectLst>
            <a:glow>
              <a:schemeClr val="tx1">
                <a:lumMod val="25000"/>
                <a:lumOff val="75000"/>
              </a:schemeClr>
            </a:glow>
          </a:effectLst>
        </p:spPr>
      </p:pic>
      <p:pic>
        <p:nvPicPr>
          <p:cNvPr id="32" name="Resim 31" descr="bina, iç mekan, demir, kapı içeren bir resim&#10;&#10;Yapay zeka tarafından oluşturulan içerik yanlış olabilir.">
            <a:extLst>
              <a:ext uri="{FF2B5EF4-FFF2-40B4-BE49-F238E27FC236}">
                <a16:creationId xmlns:a16="http://schemas.microsoft.com/office/drawing/2014/main" id="{4A196FBA-0B42-ABBE-CA85-5D282F756321}"/>
              </a:ext>
            </a:extLst>
          </p:cNvPr>
          <p:cNvPicPr>
            <a:picLocks noChangeAspect="1"/>
          </p:cNvPicPr>
          <p:nvPr/>
        </p:nvPicPr>
        <p:blipFill>
          <a:blip r:embed="rId13"/>
          <a:srcRect b="21662"/>
          <a:stretch/>
        </p:blipFill>
        <p:spPr>
          <a:xfrm>
            <a:off x="1935750" y="2788052"/>
            <a:ext cx="1697176" cy="1750350"/>
          </a:xfrm>
          <a:prstGeom prst="rect">
            <a:avLst/>
          </a:prstGeom>
        </p:spPr>
      </p:pic>
      <p:sp>
        <p:nvSpPr>
          <p:cNvPr id="17" name="Google Shape;482;p41">
            <a:extLst>
              <a:ext uri="{FF2B5EF4-FFF2-40B4-BE49-F238E27FC236}">
                <a16:creationId xmlns:a16="http://schemas.microsoft.com/office/drawing/2014/main" id="{9C7D2888-66AF-4E28-7B0A-1C8BBBE73194}"/>
              </a:ext>
            </a:extLst>
          </p:cNvPr>
          <p:cNvSpPr txBox="1">
            <a:spLocks/>
          </p:cNvSpPr>
          <p:nvPr/>
        </p:nvSpPr>
        <p:spPr>
          <a:xfrm>
            <a:off x="1872250" y="2313648"/>
            <a:ext cx="185040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GB" sz="1200" b="0" noProof="1">
                <a:solidFill>
                  <a:srgbClr val="1D3F1F"/>
                </a:solidFill>
              </a:rPr>
              <a:t>Paslanmaz çelik çerçeveli cam bölücüler</a:t>
            </a:r>
            <a:endParaRPr lang="tr-TR" sz="1200" b="0" noProof="1">
              <a:solidFill>
                <a:srgbClr val="1D3F1F"/>
              </a:solidFill>
            </a:endParaRPr>
          </a:p>
        </p:txBody>
      </p:sp>
      <p:sp>
        <p:nvSpPr>
          <p:cNvPr id="4" name="Google Shape;482;p41">
            <a:extLst>
              <a:ext uri="{FF2B5EF4-FFF2-40B4-BE49-F238E27FC236}">
                <a16:creationId xmlns:a16="http://schemas.microsoft.com/office/drawing/2014/main" id="{2833E048-B2B8-7649-1C79-6750D1F93ED2}"/>
              </a:ext>
            </a:extLst>
          </p:cNvPr>
          <p:cNvSpPr txBox="1">
            <a:spLocks/>
          </p:cNvSpPr>
          <p:nvPr/>
        </p:nvSpPr>
        <p:spPr>
          <a:xfrm>
            <a:off x="7259875" y="4448044"/>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GB" sz="1200" b="0" noProof="1">
                <a:solidFill>
                  <a:srgbClr val="1D3F1F"/>
                </a:solidFill>
              </a:rPr>
              <a:t>Esnek bölme panelleri (ses/ışık geçirmeyen)</a:t>
            </a:r>
            <a:endParaRPr lang="tr-TR" sz="1200" b="0" noProof="1">
              <a:solidFill>
                <a:srgbClr val="1D3F1F"/>
              </a:solidFill>
            </a:endParaRPr>
          </a:p>
        </p:txBody>
      </p:sp>
      <p:sp>
        <p:nvSpPr>
          <p:cNvPr id="15" name="Google Shape;482;p41">
            <a:extLst>
              <a:ext uri="{FF2B5EF4-FFF2-40B4-BE49-F238E27FC236}">
                <a16:creationId xmlns:a16="http://schemas.microsoft.com/office/drawing/2014/main" id="{0309F540-5618-EA39-84BE-522000B8F3E2}"/>
              </a:ext>
            </a:extLst>
          </p:cNvPr>
          <p:cNvSpPr txBox="1">
            <a:spLocks noGrp="1"/>
          </p:cNvSpPr>
          <p:nvPr>
            <p:ph type="title"/>
          </p:nvPr>
        </p:nvSpPr>
        <p:spPr>
          <a:xfrm>
            <a:off x="720000" y="244099"/>
            <a:ext cx="7704000" cy="535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000" noProof="1">
                <a:solidFill>
                  <a:schemeClr val="lt2"/>
                </a:solidFill>
              </a:rPr>
              <a:t>Endüstriyel </a:t>
            </a:r>
            <a:r>
              <a:rPr lang="en-GB" sz="2000" noProof="1">
                <a:solidFill>
                  <a:schemeClr val="tx1"/>
                </a:solidFill>
              </a:rPr>
              <a:t>&amp;</a:t>
            </a:r>
            <a:r>
              <a:rPr lang="en-GB" sz="2000" noProof="1">
                <a:solidFill>
                  <a:schemeClr val="lt2"/>
                </a:solidFill>
              </a:rPr>
              <a:t> </a:t>
            </a:r>
            <a:r>
              <a:rPr lang="en-GB" sz="2000" noProof="1">
                <a:solidFill>
                  <a:schemeClr val="tx1">
                    <a:lumMod val="50000"/>
                    <a:lumOff val="50000"/>
                  </a:schemeClr>
                </a:solidFill>
              </a:rPr>
              <a:t>Modern</a:t>
            </a:r>
            <a:r>
              <a:rPr lang="en-GB" sz="2000" noProof="1">
                <a:solidFill>
                  <a:schemeClr val="lt2"/>
                </a:solidFill>
              </a:rPr>
              <a:t> </a:t>
            </a:r>
            <a:r>
              <a:rPr lang="en-GB" sz="2000" noProof="1">
                <a:solidFill>
                  <a:schemeClr val="tx1"/>
                </a:solidFill>
              </a:rPr>
              <a:t>bölücüler</a:t>
            </a:r>
            <a:endParaRPr lang="tr-TR" sz="2000" noProof="1">
              <a:solidFill>
                <a:schemeClr val="tx1"/>
              </a:solidFill>
            </a:endParaRPr>
          </a:p>
        </p:txBody>
      </p:sp>
      <p:sp>
        <p:nvSpPr>
          <p:cNvPr id="16" name="Google Shape;482;p41">
            <a:extLst>
              <a:ext uri="{FF2B5EF4-FFF2-40B4-BE49-F238E27FC236}">
                <a16:creationId xmlns:a16="http://schemas.microsoft.com/office/drawing/2014/main" id="{A374BF95-08A0-BA00-36A2-A91C85154151}"/>
              </a:ext>
            </a:extLst>
          </p:cNvPr>
          <p:cNvSpPr txBox="1">
            <a:spLocks/>
          </p:cNvSpPr>
          <p:nvPr/>
        </p:nvSpPr>
        <p:spPr>
          <a:xfrm>
            <a:off x="178224" y="2313649"/>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GB" sz="1200" b="0" noProof="1">
                <a:solidFill>
                  <a:srgbClr val="1D3F1F"/>
                </a:solidFill>
              </a:rPr>
              <a:t>Ham beton yüzeyli duvarlar</a:t>
            </a:r>
            <a:endParaRPr lang="tr-TR" sz="1200" b="0" noProof="1">
              <a:solidFill>
                <a:srgbClr val="1D3F1F"/>
              </a:solidFill>
            </a:endParaRPr>
          </a:p>
        </p:txBody>
      </p:sp>
      <p:sp>
        <p:nvSpPr>
          <p:cNvPr id="18" name="Google Shape;482;p41">
            <a:extLst>
              <a:ext uri="{FF2B5EF4-FFF2-40B4-BE49-F238E27FC236}">
                <a16:creationId xmlns:a16="http://schemas.microsoft.com/office/drawing/2014/main" id="{201D1668-6DBE-3D1F-2EB2-29B213FAEE86}"/>
              </a:ext>
            </a:extLst>
          </p:cNvPr>
          <p:cNvSpPr txBox="1">
            <a:spLocks/>
          </p:cNvSpPr>
          <p:nvPr/>
        </p:nvSpPr>
        <p:spPr>
          <a:xfrm>
            <a:off x="3698825"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GB" sz="1200" b="0" noProof="1">
                <a:solidFill>
                  <a:srgbClr val="1D3F1F"/>
                </a:solidFill>
              </a:rPr>
              <a:t>Çelik konstrüksiyonlu açık raf sistemleri</a:t>
            </a:r>
            <a:endParaRPr lang="tr-TR" sz="1200" b="0" noProof="1">
              <a:solidFill>
                <a:srgbClr val="1D3F1F"/>
              </a:solidFill>
            </a:endParaRPr>
          </a:p>
        </p:txBody>
      </p:sp>
      <p:sp>
        <p:nvSpPr>
          <p:cNvPr id="19" name="Google Shape;482;p41">
            <a:extLst>
              <a:ext uri="{FF2B5EF4-FFF2-40B4-BE49-F238E27FC236}">
                <a16:creationId xmlns:a16="http://schemas.microsoft.com/office/drawing/2014/main" id="{A60331DC-8E7E-B957-3C33-04359801E253}"/>
              </a:ext>
            </a:extLst>
          </p:cNvPr>
          <p:cNvSpPr txBox="1">
            <a:spLocks/>
          </p:cNvSpPr>
          <p:nvPr/>
        </p:nvSpPr>
        <p:spPr>
          <a:xfrm>
            <a:off x="5471000" y="2313649"/>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sv-SE" sz="1200" b="0" noProof="1">
                <a:solidFill>
                  <a:srgbClr val="1D3F1F"/>
                </a:solidFill>
              </a:rPr>
              <a:t>Demir profilli fabrika tipi cam duvar</a:t>
            </a:r>
            <a:endParaRPr lang="tr-TR" sz="1200" b="0" noProof="1">
              <a:solidFill>
                <a:srgbClr val="1D3F1F"/>
              </a:solidFill>
            </a:endParaRPr>
          </a:p>
        </p:txBody>
      </p:sp>
      <p:sp>
        <p:nvSpPr>
          <p:cNvPr id="20" name="Google Shape;482;p41">
            <a:extLst>
              <a:ext uri="{FF2B5EF4-FFF2-40B4-BE49-F238E27FC236}">
                <a16:creationId xmlns:a16="http://schemas.microsoft.com/office/drawing/2014/main" id="{121FA649-0432-0DDC-6E7A-15597018316B}"/>
              </a:ext>
            </a:extLst>
          </p:cNvPr>
          <p:cNvSpPr txBox="1">
            <a:spLocks/>
          </p:cNvSpPr>
          <p:nvPr/>
        </p:nvSpPr>
        <p:spPr>
          <a:xfrm>
            <a:off x="7236050" y="2313648"/>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GB" sz="1200" b="0" noProof="1">
                <a:solidFill>
                  <a:srgbClr val="1D3F1F"/>
                </a:solidFill>
              </a:rPr>
              <a:t>Yarı saydam polikarbonat paneller</a:t>
            </a:r>
            <a:endParaRPr lang="tr-TR" sz="1200" b="0" noProof="1">
              <a:solidFill>
                <a:srgbClr val="1D3F1F"/>
              </a:solidFill>
            </a:endParaRPr>
          </a:p>
        </p:txBody>
      </p:sp>
      <p:sp>
        <p:nvSpPr>
          <p:cNvPr id="21" name="Google Shape;482;p41">
            <a:extLst>
              <a:ext uri="{FF2B5EF4-FFF2-40B4-BE49-F238E27FC236}">
                <a16:creationId xmlns:a16="http://schemas.microsoft.com/office/drawing/2014/main" id="{ABA89CD0-5008-0AC3-9C30-92B8D586566D}"/>
              </a:ext>
            </a:extLst>
          </p:cNvPr>
          <p:cNvSpPr txBox="1">
            <a:spLocks/>
          </p:cNvSpPr>
          <p:nvPr/>
        </p:nvSpPr>
        <p:spPr>
          <a:xfrm>
            <a:off x="202049" y="4448045"/>
            <a:ext cx="1710651" cy="47440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GB" sz="1200" b="0" noProof="1">
                <a:solidFill>
                  <a:srgbClr val="1D3F1F"/>
                </a:solidFill>
              </a:rPr>
              <a:t>Grafen kaplamalı duvar panelleri</a:t>
            </a:r>
            <a:endParaRPr lang="tr-TR" sz="1200" b="0" noProof="1">
              <a:solidFill>
                <a:srgbClr val="1D3F1F"/>
              </a:solidFill>
            </a:endParaRPr>
          </a:p>
        </p:txBody>
      </p:sp>
      <p:sp>
        <p:nvSpPr>
          <p:cNvPr id="22" name="Google Shape;482;p41">
            <a:extLst>
              <a:ext uri="{FF2B5EF4-FFF2-40B4-BE49-F238E27FC236}">
                <a16:creationId xmlns:a16="http://schemas.microsoft.com/office/drawing/2014/main" id="{9B5D012B-B02D-A5B1-BDCE-E2A43D91BDED}"/>
              </a:ext>
            </a:extLst>
          </p:cNvPr>
          <p:cNvSpPr txBox="1">
            <a:spLocks/>
          </p:cNvSpPr>
          <p:nvPr/>
        </p:nvSpPr>
        <p:spPr>
          <a:xfrm>
            <a:off x="1962350" y="4448046"/>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GB" sz="1200" b="0" noProof="1">
                <a:solidFill>
                  <a:srgbClr val="1D3F1F"/>
                </a:solidFill>
              </a:rPr>
              <a:t>Boru sistemli bölücü duvarlar</a:t>
            </a:r>
            <a:endParaRPr lang="tr-TR" sz="1200" b="0" noProof="1">
              <a:solidFill>
                <a:srgbClr val="1D3F1F"/>
              </a:solidFill>
            </a:endParaRPr>
          </a:p>
        </p:txBody>
      </p:sp>
      <p:sp>
        <p:nvSpPr>
          <p:cNvPr id="23" name="Google Shape;482;p41">
            <a:extLst>
              <a:ext uri="{FF2B5EF4-FFF2-40B4-BE49-F238E27FC236}">
                <a16:creationId xmlns:a16="http://schemas.microsoft.com/office/drawing/2014/main" id="{F1D00EEF-5828-2020-5CCA-A84D9B586E3E}"/>
              </a:ext>
            </a:extLst>
          </p:cNvPr>
          <p:cNvSpPr txBox="1">
            <a:spLocks/>
          </p:cNvSpPr>
          <p:nvPr/>
        </p:nvSpPr>
        <p:spPr>
          <a:xfrm>
            <a:off x="3722650" y="4448045"/>
            <a:ext cx="1710650"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GB" sz="1200" b="0" noProof="1">
                <a:solidFill>
                  <a:srgbClr val="1D3F1F"/>
                </a:solidFill>
              </a:rPr>
              <a:t>Endüstriyel metal örgü paneller</a:t>
            </a:r>
            <a:endParaRPr lang="tr-TR" sz="1200" b="0" noProof="1">
              <a:solidFill>
                <a:srgbClr val="1D3F1F"/>
              </a:solidFill>
            </a:endParaRPr>
          </a:p>
        </p:txBody>
      </p:sp>
      <p:sp>
        <p:nvSpPr>
          <p:cNvPr id="24" name="Google Shape;482;p41">
            <a:extLst>
              <a:ext uri="{FF2B5EF4-FFF2-40B4-BE49-F238E27FC236}">
                <a16:creationId xmlns:a16="http://schemas.microsoft.com/office/drawing/2014/main" id="{D5708D01-2B61-8139-F121-2451AB2766F5}"/>
              </a:ext>
            </a:extLst>
          </p:cNvPr>
          <p:cNvSpPr txBox="1">
            <a:spLocks/>
          </p:cNvSpPr>
          <p:nvPr/>
        </p:nvSpPr>
        <p:spPr>
          <a:xfrm>
            <a:off x="5325013" y="4448044"/>
            <a:ext cx="2000249" cy="4744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GB" sz="1200" b="0" noProof="1">
                <a:solidFill>
                  <a:srgbClr val="1D3F1F"/>
                </a:solidFill>
              </a:rPr>
              <a:t>Geri dönüştürülmüş ahşaptan duvar sistemleri</a:t>
            </a:r>
            <a:endParaRPr lang="tr-TR" sz="1200" b="0" noProof="1">
              <a:solidFill>
                <a:srgbClr val="1D3F1F"/>
              </a:solidFill>
            </a:endParaRPr>
          </a:p>
        </p:txBody>
      </p:sp>
      <p:sp>
        <p:nvSpPr>
          <p:cNvPr id="51" name="Dikdörtgen 50">
            <a:extLst>
              <a:ext uri="{FF2B5EF4-FFF2-40B4-BE49-F238E27FC236}">
                <a16:creationId xmlns:a16="http://schemas.microsoft.com/office/drawing/2014/main" id="{A71603F5-00A4-3158-CF4B-808D682D1A33}"/>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2" name="Dikdörtgen 51">
            <a:extLst>
              <a:ext uri="{FF2B5EF4-FFF2-40B4-BE49-F238E27FC236}">
                <a16:creationId xmlns:a16="http://schemas.microsoft.com/office/drawing/2014/main" id="{261DDA91-B843-322E-3B41-A63BD2451B1F}"/>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3" name="Dikdörtgen 52">
            <a:extLst>
              <a:ext uri="{FF2B5EF4-FFF2-40B4-BE49-F238E27FC236}">
                <a16:creationId xmlns:a16="http://schemas.microsoft.com/office/drawing/2014/main" id="{22FAB470-82B5-F43D-D234-931699E7761A}"/>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4" name="Dikdörtgen 53">
            <a:extLst>
              <a:ext uri="{FF2B5EF4-FFF2-40B4-BE49-F238E27FC236}">
                <a16:creationId xmlns:a16="http://schemas.microsoft.com/office/drawing/2014/main" id="{2B4FD03D-1057-CEC3-D272-EA4C6AAFCB31}"/>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5" name="Dikdörtgen 54">
            <a:extLst>
              <a:ext uri="{FF2B5EF4-FFF2-40B4-BE49-F238E27FC236}">
                <a16:creationId xmlns:a16="http://schemas.microsoft.com/office/drawing/2014/main" id="{CC302048-972B-2AB2-1432-7146DA40D1E1}"/>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56" name="Dikdörtgen 55">
            <a:extLst>
              <a:ext uri="{FF2B5EF4-FFF2-40B4-BE49-F238E27FC236}">
                <a16:creationId xmlns:a16="http://schemas.microsoft.com/office/drawing/2014/main" id="{BDDE5293-BF86-54CF-D330-0CCAA6C68FCF}"/>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7" name="Dikdörtgen 56">
            <a:extLst>
              <a:ext uri="{FF2B5EF4-FFF2-40B4-BE49-F238E27FC236}">
                <a16:creationId xmlns:a16="http://schemas.microsoft.com/office/drawing/2014/main" id="{CE14F7F7-4B41-2CF1-366C-A4A1E9BA0158}"/>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8" name="Dikdörtgen 57">
            <a:extLst>
              <a:ext uri="{FF2B5EF4-FFF2-40B4-BE49-F238E27FC236}">
                <a16:creationId xmlns:a16="http://schemas.microsoft.com/office/drawing/2014/main" id="{AF59E31F-5E94-CA7C-3936-381A9FBC1FD2}"/>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9" name="Dikdörtgen 58">
            <a:extLst>
              <a:ext uri="{FF2B5EF4-FFF2-40B4-BE49-F238E27FC236}">
                <a16:creationId xmlns:a16="http://schemas.microsoft.com/office/drawing/2014/main" id="{F5B0AAE8-24EC-C275-2D80-3BA401AE79A2}"/>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60" name="Dikdörtgen 59">
            <a:extLst>
              <a:ext uri="{FF2B5EF4-FFF2-40B4-BE49-F238E27FC236}">
                <a16:creationId xmlns:a16="http://schemas.microsoft.com/office/drawing/2014/main" id="{69C471D3-9548-5A3A-1E80-AAC872A45434}"/>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61" name="Dikdörtgen 60">
            <a:extLst>
              <a:ext uri="{FF2B5EF4-FFF2-40B4-BE49-F238E27FC236}">
                <a16:creationId xmlns:a16="http://schemas.microsoft.com/office/drawing/2014/main" id="{E7E4E1E4-D411-F046-2BEB-4811E87EA16F}"/>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62" name="Dikdörtgen 61">
            <a:extLst>
              <a:ext uri="{FF2B5EF4-FFF2-40B4-BE49-F238E27FC236}">
                <a16:creationId xmlns:a16="http://schemas.microsoft.com/office/drawing/2014/main" id="{E0C9B34D-6E49-6164-A412-8F0B343EBA36}"/>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63" name="Dikdörtgen 62">
            <a:extLst>
              <a:ext uri="{FF2B5EF4-FFF2-40B4-BE49-F238E27FC236}">
                <a16:creationId xmlns:a16="http://schemas.microsoft.com/office/drawing/2014/main" id="{432BDEB3-3AA3-4C13-2B12-D2F263800A82}"/>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64" name="Dikdörtgen 63">
            <a:extLst>
              <a:ext uri="{FF2B5EF4-FFF2-40B4-BE49-F238E27FC236}">
                <a16:creationId xmlns:a16="http://schemas.microsoft.com/office/drawing/2014/main" id="{43793C5B-7C24-7958-C80D-E91008FE58C5}"/>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5" name="Dikdörtgen 64">
            <a:extLst>
              <a:ext uri="{FF2B5EF4-FFF2-40B4-BE49-F238E27FC236}">
                <a16:creationId xmlns:a16="http://schemas.microsoft.com/office/drawing/2014/main" id="{5E69DC94-8FBE-EFCF-86FE-69AA771F4325}"/>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66" name="Dikdörtgen 65">
            <a:extLst>
              <a:ext uri="{FF2B5EF4-FFF2-40B4-BE49-F238E27FC236}">
                <a16:creationId xmlns:a16="http://schemas.microsoft.com/office/drawing/2014/main" id="{1EB22068-CBEB-A309-1DCF-57864258453D}"/>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7" name="Dikdörtgen 66">
            <a:extLst>
              <a:ext uri="{FF2B5EF4-FFF2-40B4-BE49-F238E27FC236}">
                <a16:creationId xmlns:a16="http://schemas.microsoft.com/office/drawing/2014/main" id="{17718802-03F8-693A-821F-018C8B0E7E0B}"/>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8" name="Dikdörtgen 67">
            <a:extLst>
              <a:ext uri="{FF2B5EF4-FFF2-40B4-BE49-F238E27FC236}">
                <a16:creationId xmlns:a16="http://schemas.microsoft.com/office/drawing/2014/main" id="{DF932003-7382-514A-33F3-2AFF60850BD1}"/>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9" name="Dikdörtgen 68">
            <a:extLst>
              <a:ext uri="{FF2B5EF4-FFF2-40B4-BE49-F238E27FC236}">
                <a16:creationId xmlns:a16="http://schemas.microsoft.com/office/drawing/2014/main" id="{D7628D5A-371A-FAE7-AD00-8D1906D31615}"/>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0" name="Dikdörtgen 69">
            <a:extLst>
              <a:ext uri="{FF2B5EF4-FFF2-40B4-BE49-F238E27FC236}">
                <a16:creationId xmlns:a16="http://schemas.microsoft.com/office/drawing/2014/main" id="{E3B31EE6-90C7-D468-678C-88E764CA71A7}"/>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1" name="Dikdörtgen 70">
            <a:extLst>
              <a:ext uri="{FF2B5EF4-FFF2-40B4-BE49-F238E27FC236}">
                <a16:creationId xmlns:a16="http://schemas.microsoft.com/office/drawing/2014/main" id="{5B01CE4A-F5E8-53FE-5CFF-14ECEB18F4A6}"/>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M</a:t>
            </a:r>
          </a:p>
        </p:txBody>
      </p:sp>
      <p:sp>
        <p:nvSpPr>
          <p:cNvPr id="72" name="Dikdörtgen 71">
            <a:extLst>
              <a:ext uri="{FF2B5EF4-FFF2-40B4-BE49-F238E27FC236}">
                <a16:creationId xmlns:a16="http://schemas.microsoft.com/office/drawing/2014/main" id="{125BD0D1-E754-3813-C5F0-6EE3D3ECF652}"/>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73" name="Dikdörtgen 72">
            <a:extLst>
              <a:ext uri="{FF2B5EF4-FFF2-40B4-BE49-F238E27FC236}">
                <a16:creationId xmlns:a16="http://schemas.microsoft.com/office/drawing/2014/main" id="{9FBE8BC0-922C-6A0A-AD26-980113B33231}"/>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4" name="Dikdörtgen 73">
            <a:extLst>
              <a:ext uri="{FF2B5EF4-FFF2-40B4-BE49-F238E27FC236}">
                <a16:creationId xmlns:a16="http://schemas.microsoft.com/office/drawing/2014/main" id="{F51C5E08-D9D9-E9DA-20DA-94A0FFAF050D}"/>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75" name="Dikdörtgen 74">
            <a:extLst>
              <a:ext uri="{FF2B5EF4-FFF2-40B4-BE49-F238E27FC236}">
                <a16:creationId xmlns:a16="http://schemas.microsoft.com/office/drawing/2014/main" id="{D51D7B58-BB4A-5031-6E51-625FD47546F4}"/>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6" name="Dikdörtgen 75">
            <a:extLst>
              <a:ext uri="{FF2B5EF4-FFF2-40B4-BE49-F238E27FC236}">
                <a16:creationId xmlns:a16="http://schemas.microsoft.com/office/drawing/2014/main" id="{AA032DBC-55C3-28C0-53AB-62C37C5E5429}"/>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77" name="Dikdörtgen 76">
            <a:extLst>
              <a:ext uri="{FF2B5EF4-FFF2-40B4-BE49-F238E27FC236}">
                <a16:creationId xmlns:a16="http://schemas.microsoft.com/office/drawing/2014/main" id="{C8B6B736-ECA7-2362-716E-ACBF976AC4CD}"/>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78" name="Dikdörtgen 77">
            <a:extLst>
              <a:ext uri="{FF2B5EF4-FFF2-40B4-BE49-F238E27FC236}">
                <a16:creationId xmlns:a16="http://schemas.microsoft.com/office/drawing/2014/main" id="{5748B196-6D9E-0DE0-AC46-940ACACB4278}"/>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2000"/>
                                        <p:tgtEl>
                                          <p:spTgt spid="71"/>
                                        </p:tgtEl>
                                      </p:cBhvr>
                                    </p:animEffect>
                                    <p:anim calcmode="lin" valueType="num">
                                      <p:cBhvr>
                                        <p:cTn id="8" dur="2000" fill="hold"/>
                                        <p:tgtEl>
                                          <p:spTgt spid="71"/>
                                        </p:tgtEl>
                                        <p:attrNameLst>
                                          <p:attrName>ppt_w</p:attrName>
                                        </p:attrNameLst>
                                      </p:cBhvr>
                                      <p:tavLst>
                                        <p:tav tm="0" fmla="#ppt_w*sin(2.5*pi*$)">
                                          <p:val>
                                            <p:fltVal val="0"/>
                                          </p:val>
                                        </p:tav>
                                        <p:tav tm="100000">
                                          <p:val>
                                            <p:fltVal val="1"/>
                                          </p:val>
                                        </p:tav>
                                      </p:tavLst>
                                    </p:anim>
                                    <p:anim calcmode="lin" valueType="num">
                                      <p:cBhvr>
                                        <p:cTn id="9" dur="2000" fill="hold"/>
                                        <p:tgtEl>
                                          <p:spTgt spid="7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2"/>
                                        </p:tgtEl>
                                        <p:attrNameLst>
                                          <p:attrName>style.visibility</p:attrName>
                                        </p:attrNameLst>
                                      </p:cBhvr>
                                      <p:to>
                                        <p:strVal val="visible"/>
                                      </p:to>
                                    </p:set>
                                    <p:animEffect transition="in" filter="wheel(1)">
                                      <p:cBhvr>
                                        <p:cTn id="14"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A58F42B8-4343-C91C-07A5-9204A010866E}"/>
            </a:ext>
          </a:extLst>
        </p:cNvPr>
        <p:cNvGrpSpPr/>
        <p:nvPr/>
      </p:nvGrpSpPr>
      <p:grpSpPr>
        <a:xfrm>
          <a:off x="0" y="0"/>
          <a:ext cx="0" cy="0"/>
          <a:chOff x="0" y="0"/>
          <a:chExt cx="0" cy="0"/>
        </a:xfrm>
      </p:grpSpPr>
      <p:pic>
        <p:nvPicPr>
          <p:cNvPr id="6" name="Resim 5" descr="resim, sedir, kanape, mobilya, sanat içeren bir resim&#10;&#10;Yapay zeka tarafından oluşturulan içerik yanlış olabilir.">
            <a:extLst>
              <a:ext uri="{FF2B5EF4-FFF2-40B4-BE49-F238E27FC236}">
                <a16:creationId xmlns:a16="http://schemas.microsoft.com/office/drawing/2014/main" id="{A68855BB-7104-72B6-0205-A5DE5E012DFE}"/>
              </a:ext>
            </a:extLst>
          </p:cNvPr>
          <p:cNvPicPr>
            <a:picLocks noChangeAspect="1"/>
          </p:cNvPicPr>
          <p:nvPr/>
        </p:nvPicPr>
        <p:blipFill>
          <a:blip r:embed="rId3" cstate="hqprint">
            <a:extLst>
              <a:ext uri="{28A0092B-C50C-407E-A947-70E740481C1C}">
                <a14:useLocalDpi xmlns:a14="http://schemas.microsoft.com/office/drawing/2010/main"/>
              </a:ext>
            </a:extLst>
          </a:blip>
          <a:srcRect b="-3"/>
          <a:stretch/>
        </p:blipFill>
        <p:spPr>
          <a:xfrm>
            <a:off x="3099560" y="361513"/>
            <a:ext cx="6044440" cy="4781987"/>
          </a:xfrm>
          <a:prstGeom prst="rect">
            <a:avLst/>
          </a:prstGeom>
        </p:spPr>
      </p:pic>
      <p:sp>
        <p:nvSpPr>
          <p:cNvPr id="336" name="Google Shape;336;p33">
            <a:extLst>
              <a:ext uri="{FF2B5EF4-FFF2-40B4-BE49-F238E27FC236}">
                <a16:creationId xmlns:a16="http://schemas.microsoft.com/office/drawing/2014/main" id="{21033F51-0741-5F20-171D-D7DB4EEB51B9}"/>
              </a:ext>
            </a:extLst>
          </p:cNvPr>
          <p:cNvSpPr/>
          <p:nvPr/>
        </p:nvSpPr>
        <p:spPr>
          <a:xfrm>
            <a:off x="4848075" y="0"/>
            <a:ext cx="1239300" cy="1695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37" name="Google Shape;337;p33">
            <a:extLst>
              <a:ext uri="{FF2B5EF4-FFF2-40B4-BE49-F238E27FC236}">
                <a16:creationId xmlns:a16="http://schemas.microsoft.com/office/drawing/2014/main" id="{5BC55FEC-EA43-4DCC-FE57-170386B72D7A}"/>
              </a:ext>
            </a:extLst>
          </p:cNvPr>
          <p:cNvSpPr/>
          <p:nvPr/>
        </p:nvSpPr>
        <p:spPr>
          <a:xfrm>
            <a:off x="5022075" y="0"/>
            <a:ext cx="891300" cy="13971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39" name="Google Shape;339;p33">
            <a:extLst>
              <a:ext uri="{FF2B5EF4-FFF2-40B4-BE49-F238E27FC236}">
                <a16:creationId xmlns:a16="http://schemas.microsoft.com/office/drawing/2014/main" id="{120575C1-999D-7576-DC05-FA747471DC49}"/>
              </a:ext>
            </a:extLst>
          </p:cNvPr>
          <p:cNvSpPr/>
          <p:nvPr/>
        </p:nvSpPr>
        <p:spPr>
          <a:xfrm>
            <a:off x="6921200" y="2739475"/>
            <a:ext cx="2223000" cy="240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40" name="Google Shape;340;p33">
            <a:extLst>
              <a:ext uri="{FF2B5EF4-FFF2-40B4-BE49-F238E27FC236}">
                <a16:creationId xmlns:a16="http://schemas.microsoft.com/office/drawing/2014/main" id="{781ED002-ABF3-CF30-7217-CDC6C2888519}"/>
              </a:ext>
            </a:extLst>
          </p:cNvPr>
          <p:cNvSpPr/>
          <p:nvPr/>
        </p:nvSpPr>
        <p:spPr>
          <a:xfrm>
            <a:off x="7294000" y="2739475"/>
            <a:ext cx="1850100" cy="240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45" name="Google Shape;345;p33">
            <a:extLst>
              <a:ext uri="{FF2B5EF4-FFF2-40B4-BE49-F238E27FC236}">
                <a16:creationId xmlns:a16="http://schemas.microsoft.com/office/drawing/2014/main" id="{B25F015A-20A1-AA81-78A0-BF7F7182C119}"/>
              </a:ext>
            </a:extLst>
          </p:cNvPr>
          <p:cNvSpPr/>
          <p:nvPr/>
        </p:nvSpPr>
        <p:spPr>
          <a:xfrm>
            <a:off x="7612750" y="3798200"/>
            <a:ext cx="816300" cy="816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8" name="Dikdörtgen 7">
            <a:extLst>
              <a:ext uri="{FF2B5EF4-FFF2-40B4-BE49-F238E27FC236}">
                <a16:creationId xmlns:a16="http://schemas.microsoft.com/office/drawing/2014/main" id="{C4F70B7A-F2ED-86A3-50D7-1D4D0F1AADB2}"/>
              </a:ext>
            </a:extLst>
          </p:cNvPr>
          <p:cNvSpPr/>
          <p:nvPr/>
        </p:nvSpPr>
        <p:spPr>
          <a:xfrm>
            <a:off x="2539999" y="0"/>
            <a:ext cx="3373375" cy="5143500"/>
          </a:xfrm>
          <a:prstGeom prst="rect">
            <a:avLst/>
          </a:prstGeom>
          <a:gradFill flip="none" rotWithShape="1">
            <a:gsLst>
              <a:gs pos="0">
                <a:schemeClr val="accent6">
                  <a:lumMod val="95000"/>
                </a:schemeClr>
              </a:gs>
              <a:gs pos="41000">
                <a:schemeClr val="accent6">
                  <a:lumMod val="95000"/>
                </a:schemeClr>
              </a:gs>
              <a:gs pos="100000">
                <a:schemeClr val="accent2">
                  <a:alpha val="0"/>
                  <a:lumMod val="0"/>
                  <a:lumOff val="10000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Google Shape;341;p33">
            <a:extLst>
              <a:ext uri="{FF2B5EF4-FFF2-40B4-BE49-F238E27FC236}">
                <a16:creationId xmlns:a16="http://schemas.microsoft.com/office/drawing/2014/main" id="{56142237-8822-868D-F022-0D5313A984ED}"/>
              </a:ext>
            </a:extLst>
          </p:cNvPr>
          <p:cNvSpPr txBox="1">
            <a:spLocks noGrp="1"/>
          </p:cNvSpPr>
          <p:nvPr>
            <p:ph type="ctrTitle"/>
          </p:nvPr>
        </p:nvSpPr>
        <p:spPr>
          <a:xfrm>
            <a:off x="550928" y="-68521"/>
            <a:ext cx="4182975" cy="528054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tr-TR" sz="4000" noProof="1"/>
              <a:t>D</a:t>
            </a:r>
            <a:r>
              <a:rPr lang="en-GB" sz="4000" noProof="1"/>
              <a:t>uvar malzemelerinin insan psikolojisi üzerindeki etkisi</a:t>
            </a:r>
            <a:br>
              <a:rPr lang="tr-TR" noProof="1"/>
            </a:br>
            <a:endParaRPr lang="tr-TR" noProof="1">
              <a:solidFill>
                <a:schemeClr val="accent1"/>
              </a:solidFill>
            </a:endParaRPr>
          </a:p>
        </p:txBody>
      </p:sp>
      <p:sp>
        <p:nvSpPr>
          <p:cNvPr id="60" name="Dikdörtgen 59">
            <a:extLst>
              <a:ext uri="{FF2B5EF4-FFF2-40B4-BE49-F238E27FC236}">
                <a16:creationId xmlns:a16="http://schemas.microsoft.com/office/drawing/2014/main" id="{12AA8700-396D-62B0-DB35-62E3B1F356DF}"/>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1" name="Dikdörtgen 60">
            <a:extLst>
              <a:ext uri="{FF2B5EF4-FFF2-40B4-BE49-F238E27FC236}">
                <a16:creationId xmlns:a16="http://schemas.microsoft.com/office/drawing/2014/main" id="{05BBD88B-6CFB-EF47-AE24-95DD694B188E}"/>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2" name="Dikdörtgen 61">
            <a:extLst>
              <a:ext uri="{FF2B5EF4-FFF2-40B4-BE49-F238E27FC236}">
                <a16:creationId xmlns:a16="http://schemas.microsoft.com/office/drawing/2014/main" id="{83D8EA82-B05E-9C02-6345-DE583C8A45CD}"/>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3" name="Dikdörtgen 62">
            <a:extLst>
              <a:ext uri="{FF2B5EF4-FFF2-40B4-BE49-F238E27FC236}">
                <a16:creationId xmlns:a16="http://schemas.microsoft.com/office/drawing/2014/main" id="{63D9D5F3-CFCA-0A12-AA7A-0DAA01AA4553}"/>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20" name="Dikdörtgen 319">
            <a:extLst>
              <a:ext uri="{FF2B5EF4-FFF2-40B4-BE49-F238E27FC236}">
                <a16:creationId xmlns:a16="http://schemas.microsoft.com/office/drawing/2014/main" id="{21EA89AE-F85C-CC92-39B8-FA81853A8628}"/>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321" name="Dikdörtgen 320">
            <a:extLst>
              <a:ext uri="{FF2B5EF4-FFF2-40B4-BE49-F238E27FC236}">
                <a16:creationId xmlns:a16="http://schemas.microsoft.com/office/drawing/2014/main" id="{3DFEA802-273C-81A7-3E7E-2FEE02E4217A}"/>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22" name="Dikdörtgen 321">
            <a:extLst>
              <a:ext uri="{FF2B5EF4-FFF2-40B4-BE49-F238E27FC236}">
                <a16:creationId xmlns:a16="http://schemas.microsoft.com/office/drawing/2014/main" id="{EB0A0FEB-CBD2-8038-33C3-E9EC07C7FC0A}"/>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23" name="Dikdörtgen 322">
            <a:extLst>
              <a:ext uri="{FF2B5EF4-FFF2-40B4-BE49-F238E27FC236}">
                <a16:creationId xmlns:a16="http://schemas.microsoft.com/office/drawing/2014/main" id="{C99CD270-E9C4-9377-0304-5CF4F62BCCDD}"/>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24" name="Dikdörtgen 323">
            <a:extLst>
              <a:ext uri="{FF2B5EF4-FFF2-40B4-BE49-F238E27FC236}">
                <a16:creationId xmlns:a16="http://schemas.microsoft.com/office/drawing/2014/main" id="{CE15864D-D602-18B7-197F-516070E667F7}"/>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325" name="Dikdörtgen 324">
            <a:extLst>
              <a:ext uri="{FF2B5EF4-FFF2-40B4-BE49-F238E27FC236}">
                <a16:creationId xmlns:a16="http://schemas.microsoft.com/office/drawing/2014/main" id="{91CDC26D-2634-5EFC-338B-9CD98E93D2AF}"/>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326" name="Dikdörtgen 325">
            <a:extLst>
              <a:ext uri="{FF2B5EF4-FFF2-40B4-BE49-F238E27FC236}">
                <a16:creationId xmlns:a16="http://schemas.microsoft.com/office/drawing/2014/main" id="{C2FEF2CF-EC8E-99A7-2767-5500DBE028D2}"/>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327" name="Dikdörtgen 326">
            <a:extLst>
              <a:ext uri="{FF2B5EF4-FFF2-40B4-BE49-F238E27FC236}">
                <a16:creationId xmlns:a16="http://schemas.microsoft.com/office/drawing/2014/main" id="{3749013D-9A16-DE0C-9916-5CBB26E6A863}"/>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328" name="Dikdörtgen 327">
            <a:extLst>
              <a:ext uri="{FF2B5EF4-FFF2-40B4-BE49-F238E27FC236}">
                <a16:creationId xmlns:a16="http://schemas.microsoft.com/office/drawing/2014/main" id="{419A7287-EAE7-F7B4-2DAF-27640C2B6E9B}"/>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329" name="Dikdörtgen 328">
            <a:extLst>
              <a:ext uri="{FF2B5EF4-FFF2-40B4-BE49-F238E27FC236}">
                <a16:creationId xmlns:a16="http://schemas.microsoft.com/office/drawing/2014/main" id="{1FD2B3CB-7A1D-63D5-26C5-E2E80D7CE921}"/>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30" name="Dikdörtgen 329">
            <a:extLst>
              <a:ext uri="{FF2B5EF4-FFF2-40B4-BE49-F238E27FC236}">
                <a16:creationId xmlns:a16="http://schemas.microsoft.com/office/drawing/2014/main" id="{03C735A3-E1ED-EF67-9A8D-189A0D7AC0B5}"/>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331" name="Dikdörtgen 330">
            <a:extLst>
              <a:ext uri="{FF2B5EF4-FFF2-40B4-BE49-F238E27FC236}">
                <a16:creationId xmlns:a16="http://schemas.microsoft.com/office/drawing/2014/main" id="{62244F9E-BFC9-BC98-EB18-18659A80821E}"/>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32" name="Dikdörtgen 331">
            <a:extLst>
              <a:ext uri="{FF2B5EF4-FFF2-40B4-BE49-F238E27FC236}">
                <a16:creationId xmlns:a16="http://schemas.microsoft.com/office/drawing/2014/main" id="{3B95DD60-48D9-1361-F7F2-ADE408219C89}"/>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33" name="Dikdörtgen 332">
            <a:extLst>
              <a:ext uri="{FF2B5EF4-FFF2-40B4-BE49-F238E27FC236}">
                <a16:creationId xmlns:a16="http://schemas.microsoft.com/office/drawing/2014/main" id="{60F4480D-9889-FC5F-68FA-BE4D499225DF}"/>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34" name="Dikdörtgen 333">
            <a:extLst>
              <a:ext uri="{FF2B5EF4-FFF2-40B4-BE49-F238E27FC236}">
                <a16:creationId xmlns:a16="http://schemas.microsoft.com/office/drawing/2014/main" id="{2D1DA011-7EB5-B5B2-3E92-D8DFD0CBB48E}"/>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35" name="Dikdörtgen 334">
            <a:extLst>
              <a:ext uri="{FF2B5EF4-FFF2-40B4-BE49-F238E27FC236}">
                <a16:creationId xmlns:a16="http://schemas.microsoft.com/office/drawing/2014/main" id="{11C42EE6-7D0F-69BF-0ECC-359BF11E2D23}"/>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38" name="Dikdörtgen 337">
            <a:extLst>
              <a:ext uri="{FF2B5EF4-FFF2-40B4-BE49-F238E27FC236}">
                <a16:creationId xmlns:a16="http://schemas.microsoft.com/office/drawing/2014/main" id="{410D03F3-E0D6-D9C1-A564-94A1B43BAFFD}"/>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M</a:t>
            </a:r>
          </a:p>
        </p:txBody>
      </p:sp>
      <p:sp>
        <p:nvSpPr>
          <p:cNvPr id="342" name="Dikdörtgen 341">
            <a:extLst>
              <a:ext uri="{FF2B5EF4-FFF2-40B4-BE49-F238E27FC236}">
                <a16:creationId xmlns:a16="http://schemas.microsoft.com/office/drawing/2014/main" id="{F25A2755-8788-27BA-6CC1-A24E6C608635}"/>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343" name="Dikdörtgen 342">
            <a:extLst>
              <a:ext uri="{FF2B5EF4-FFF2-40B4-BE49-F238E27FC236}">
                <a16:creationId xmlns:a16="http://schemas.microsoft.com/office/drawing/2014/main" id="{97C54D5A-EC1F-D5C9-CD21-0955385CF4AD}"/>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4" name="Dikdörtgen 343">
            <a:extLst>
              <a:ext uri="{FF2B5EF4-FFF2-40B4-BE49-F238E27FC236}">
                <a16:creationId xmlns:a16="http://schemas.microsoft.com/office/drawing/2014/main" id="{206B6AE5-A058-48F6-78AD-F6D1A6A68C92}"/>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346" name="Dikdörtgen 345">
            <a:extLst>
              <a:ext uri="{FF2B5EF4-FFF2-40B4-BE49-F238E27FC236}">
                <a16:creationId xmlns:a16="http://schemas.microsoft.com/office/drawing/2014/main" id="{717207AD-AB7B-81ED-BBFC-0763DB58751E}"/>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7" name="Dikdörtgen 346">
            <a:extLst>
              <a:ext uri="{FF2B5EF4-FFF2-40B4-BE49-F238E27FC236}">
                <a16:creationId xmlns:a16="http://schemas.microsoft.com/office/drawing/2014/main" id="{49E9DF00-ACCF-08B5-2D07-83358EB2A9AE}"/>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348" name="Dikdörtgen 347">
            <a:extLst>
              <a:ext uri="{FF2B5EF4-FFF2-40B4-BE49-F238E27FC236}">
                <a16:creationId xmlns:a16="http://schemas.microsoft.com/office/drawing/2014/main" id="{5A3A98F9-9960-7767-6718-456CAA4FC100}"/>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349" name="Dikdörtgen 348">
            <a:extLst>
              <a:ext uri="{FF2B5EF4-FFF2-40B4-BE49-F238E27FC236}">
                <a16:creationId xmlns:a16="http://schemas.microsoft.com/office/drawing/2014/main" id="{91D5A148-A10A-B0B0-BC2D-D3C8D672EB29}"/>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Tree>
    <p:extLst>
      <p:ext uri="{BB962C8B-B14F-4D97-AF65-F5344CB8AC3E}">
        <p14:creationId xmlns:p14="http://schemas.microsoft.com/office/powerpoint/2010/main" val="28324516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2000"/>
                                        <p:tgtEl>
                                          <p:spTgt spid="349"/>
                                        </p:tgtEl>
                                      </p:cBhvr>
                                    </p:animEffect>
                                    <p:anim calcmode="lin" valueType="num">
                                      <p:cBhvr>
                                        <p:cTn id="8" dur="2000" fill="hold"/>
                                        <p:tgtEl>
                                          <p:spTgt spid="349"/>
                                        </p:tgtEl>
                                        <p:attrNameLst>
                                          <p:attrName>ppt_w</p:attrName>
                                        </p:attrNameLst>
                                      </p:cBhvr>
                                      <p:tavLst>
                                        <p:tav tm="0" fmla="#ppt_w*sin(2.5*pi*$)">
                                          <p:val>
                                            <p:fltVal val="0"/>
                                          </p:val>
                                        </p:tav>
                                        <p:tav tm="100000">
                                          <p:val>
                                            <p:fltVal val="1"/>
                                          </p:val>
                                        </p:tav>
                                      </p:tavLst>
                                    </p:anim>
                                    <p:anim calcmode="lin" valueType="num">
                                      <p:cBhvr>
                                        <p:cTn id="9" dur="2000" fill="hold"/>
                                        <p:tgtEl>
                                          <p:spTgt spid="34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3">
          <a:extLst>
            <a:ext uri="{FF2B5EF4-FFF2-40B4-BE49-F238E27FC236}">
              <a16:creationId xmlns:a16="http://schemas.microsoft.com/office/drawing/2014/main" id="{12785D8E-AC08-69CC-6601-4D6431CBCFE8}"/>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13FC0FD2-B436-150B-89CC-3635A9FA5B89}"/>
              </a:ext>
            </a:extLst>
          </p:cNvPr>
          <p:cNvSpPr>
            <a:spLocks noGrp="1"/>
          </p:cNvSpPr>
          <p:nvPr>
            <p:ph type="title"/>
          </p:nvPr>
        </p:nvSpPr>
        <p:spPr>
          <a:xfrm>
            <a:off x="734399" y="190286"/>
            <a:ext cx="4351415" cy="1180391"/>
          </a:xfrm>
        </p:spPr>
        <p:txBody>
          <a:bodyPr anchor="t">
            <a:noAutofit/>
          </a:bodyPr>
          <a:lstStyle/>
          <a:p>
            <a:r>
              <a:rPr lang="tr-TR" sz="2500" noProof="1"/>
              <a:t>AHŞAP DUVARIN İNSAN PSİKOLOJİSİ ÜZERİNDEKİ ETKİSİ</a:t>
            </a:r>
          </a:p>
        </p:txBody>
      </p:sp>
      <p:sp>
        <p:nvSpPr>
          <p:cNvPr id="3" name="İçerik Yer Tutucusu 2">
            <a:extLst>
              <a:ext uri="{FF2B5EF4-FFF2-40B4-BE49-F238E27FC236}">
                <a16:creationId xmlns:a16="http://schemas.microsoft.com/office/drawing/2014/main" id="{11F71B8A-164B-0B86-47F4-E5A62613EBEB}"/>
              </a:ext>
            </a:extLst>
          </p:cNvPr>
          <p:cNvSpPr txBox="1">
            <a:spLocks/>
          </p:cNvSpPr>
          <p:nvPr/>
        </p:nvSpPr>
        <p:spPr>
          <a:xfrm>
            <a:off x="279400" y="1560965"/>
            <a:ext cx="4806414" cy="322037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r>
              <a:rPr lang="tr-TR" sz="1275" b="1" noProof="1"/>
              <a:t>           </a:t>
            </a:r>
            <a:r>
              <a:rPr lang="en-GB" sz="1275" b="1" noProof="1"/>
              <a:t>                  </a:t>
            </a:r>
            <a:r>
              <a:rPr lang="tr-TR" sz="1275" b="1" noProof="1"/>
              <a:t>Ahşabın insan psikolojisi üzerinde yarattığı rahatlatıcı etkisi vardır. </a:t>
            </a:r>
            <a:r>
              <a:rPr lang="tr-TR" sz="1275" noProof="1"/>
              <a:t>Mekânlarda kullanılan doğal ahşap mobilya ve dekor ürünleri ile duvar kaplamalarının insanlar üzerinde </a:t>
            </a:r>
            <a:r>
              <a:rPr lang="tr-TR" sz="1275" b="1" noProof="1"/>
              <a:t>sıcak, rahatlatıcı ve özgüven yükseltici </a:t>
            </a:r>
            <a:r>
              <a:rPr lang="tr-TR" sz="1275" noProof="1"/>
              <a:t>bir etkisi olmaktadır. İnsanın doğaya aidiyetini pekiştiren ahşap, </a:t>
            </a:r>
            <a:r>
              <a:rPr lang="tr-TR" sz="1275" b="1" noProof="1"/>
              <a:t>pozitif ve olumlu düşünceleri </a:t>
            </a:r>
            <a:r>
              <a:rPr lang="tr-TR" sz="1275" noProof="1"/>
              <a:t>teşvik etmektedir. Kalp ritmini düzenleyen ahşap, stresin neden olduğu olumsuz etkileri azaltmakla birlikte doğaya olan özlemi dindirici etkisi ile rağbet noktasını oluşturmaktadır. </a:t>
            </a:r>
            <a:endParaRPr lang="en-GB" sz="1275" noProof="1"/>
          </a:p>
          <a:p>
            <a:r>
              <a:rPr lang="en-GB" sz="1275" noProof="1"/>
              <a:t>          </a:t>
            </a:r>
          </a:p>
          <a:p>
            <a:r>
              <a:rPr lang="en-GB" sz="1275" b="1" noProof="1"/>
              <a:t>                               </a:t>
            </a:r>
            <a:r>
              <a:rPr lang="tr-TR" sz="1275" b="1" noProof="1"/>
              <a:t>Bilimsel çalışmalar göstermektedir ki ahşap insanlar üzerinde dikkat gücünü ve odaklanma yeteneğini yükselten </a:t>
            </a:r>
            <a:r>
              <a:rPr lang="tr-TR" sz="1275" noProof="1"/>
              <a:t>ve </a:t>
            </a:r>
            <a:r>
              <a:rPr lang="tr-TR" sz="1275" b="1" noProof="1"/>
              <a:t>konsantrasyonu</a:t>
            </a:r>
            <a:r>
              <a:rPr lang="tr-TR" sz="1275" noProof="1"/>
              <a:t> arttıran  etkilere de neden olmaktadır. </a:t>
            </a:r>
            <a:endParaRPr lang="en-GB" sz="1275" noProof="1"/>
          </a:p>
          <a:p>
            <a:r>
              <a:rPr lang="en-GB" sz="1275" noProof="1">
                <a:cs typeface="Poppins" panose="00000500000000000000" pitchFamily="2" charset="-94"/>
              </a:rPr>
              <a:t>          </a:t>
            </a:r>
          </a:p>
          <a:p>
            <a:r>
              <a:rPr lang="en-GB" sz="1275" noProof="1">
                <a:cs typeface="Poppins" panose="00000500000000000000" pitchFamily="2" charset="-94"/>
              </a:rPr>
              <a:t>                   </a:t>
            </a:r>
            <a:endParaRPr lang="tr-TR" sz="1275" noProof="1">
              <a:cs typeface="Poppins" panose="00000500000000000000" pitchFamily="2" charset="-94"/>
            </a:endParaRPr>
          </a:p>
        </p:txBody>
      </p:sp>
      <p:pic>
        <p:nvPicPr>
          <p:cNvPr id="1028" name="Picture 4" descr="Ahşap Duvar Paneli Nedir? Nasıl Kullanılır? | Ahşap Konak">
            <a:extLst>
              <a:ext uri="{FF2B5EF4-FFF2-40B4-BE49-F238E27FC236}">
                <a16:creationId xmlns:a16="http://schemas.microsoft.com/office/drawing/2014/main" id="{93E7A44D-8751-6519-6A07-008BF11A720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085815" y="-2"/>
            <a:ext cx="3778785" cy="5143502"/>
          </a:xfrm>
          <a:prstGeom prst="rect">
            <a:avLst/>
          </a:prstGeom>
          <a:noFill/>
          <a:extLst>
            <a:ext uri="{909E8E84-426E-40DD-AFC4-6F175D3DCCD1}">
              <a14:hiddenFill xmlns:a14="http://schemas.microsoft.com/office/drawing/2010/main">
                <a:solidFill>
                  <a:srgbClr val="FFFFFF"/>
                </a:solidFill>
              </a14:hiddenFill>
            </a:ext>
          </a:extLst>
        </p:spPr>
      </p:pic>
      <p:sp>
        <p:nvSpPr>
          <p:cNvPr id="60" name="Dikdörtgen 59">
            <a:extLst>
              <a:ext uri="{FF2B5EF4-FFF2-40B4-BE49-F238E27FC236}">
                <a16:creationId xmlns:a16="http://schemas.microsoft.com/office/drawing/2014/main" id="{BD2BA572-1863-02F2-B665-06AA5BAB5C34}"/>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61" name="Dikdörtgen 60">
            <a:extLst>
              <a:ext uri="{FF2B5EF4-FFF2-40B4-BE49-F238E27FC236}">
                <a16:creationId xmlns:a16="http://schemas.microsoft.com/office/drawing/2014/main" id="{C8A5B6AA-3F1F-655C-3F87-9A93F345B6E7}"/>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62" name="Dikdörtgen 61">
            <a:extLst>
              <a:ext uri="{FF2B5EF4-FFF2-40B4-BE49-F238E27FC236}">
                <a16:creationId xmlns:a16="http://schemas.microsoft.com/office/drawing/2014/main" id="{7B1C8243-B917-5FED-AA3E-E9D82056716D}"/>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63" name="Dikdörtgen 62">
            <a:extLst>
              <a:ext uri="{FF2B5EF4-FFF2-40B4-BE49-F238E27FC236}">
                <a16:creationId xmlns:a16="http://schemas.microsoft.com/office/drawing/2014/main" id="{37F80B34-2ACA-A4D2-7500-BC59785888B6}"/>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24" name="Dikdörtgen 1023">
            <a:extLst>
              <a:ext uri="{FF2B5EF4-FFF2-40B4-BE49-F238E27FC236}">
                <a16:creationId xmlns:a16="http://schemas.microsoft.com/office/drawing/2014/main" id="{D23AC9B0-4F26-EAC6-FB97-672EB6CA0ADE}"/>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1025" name="Dikdörtgen 1024">
            <a:extLst>
              <a:ext uri="{FF2B5EF4-FFF2-40B4-BE49-F238E27FC236}">
                <a16:creationId xmlns:a16="http://schemas.microsoft.com/office/drawing/2014/main" id="{30911334-B753-DCC0-9F52-A340C2FF2970}"/>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26" name="Dikdörtgen 1025">
            <a:extLst>
              <a:ext uri="{FF2B5EF4-FFF2-40B4-BE49-F238E27FC236}">
                <a16:creationId xmlns:a16="http://schemas.microsoft.com/office/drawing/2014/main" id="{37871326-DDE5-9434-7C8F-03B513CACCC8}"/>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27" name="Dikdörtgen 1026">
            <a:extLst>
              <a:ext uri="{FF2B5EF4-FFF2-40B4-BE49-F238E27FC236}">
                <a16:creationId xmlns:a16="http://schemas.microsoft.com/office/drawing/2014/main" id="{77CC7B0D-A139-AFB9-C8C5-02BD8A01471A}"/>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29" name="Dikdörtgen 1028">
            <a:extLst>
              <a:ext uri="{FF2B5EF4-FFF2-40B4-BE49-F238E27FC236}">
                <a16:creationId xmlns:a16="http://schemas.microsoft.com/office/drawing/2014/main" id="{D6072AD1-8DCE-D5E6-7CD3-812A996A3A73}"/>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1030" name="Dikdörtgen 1029">
            <a:extLst>
              <a:ext uri="{FF2B5EF4-FFF2-40B4-BE49-F238E27FC236}">
                <a16:creationId xmlns:a16="http://schemas.microsoft.com/office/drawing/2014/main" id="{3E6BB32A-D66D-2ABE-78E9-85395CF8D2F2}"/>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1031" name="Dikdörtgen 1030">
            <a:extLst>
              <a:ext uri="{FF2B5EF4-FFF2-40B4-BE49-F238E27FC236}">
                <a16:creationId xmlns:a16="http://schemas.microsoft.com/office/drawing/2014/main" id="{432CFC75-DCE2-F74A-6513-503224A678E7}"/>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1032" name="Dikdörtgen 1031">
            <a:extLst>
              <a:ext uri="{FF2B5EF4-FFF2-40B4-BE49-F238E27FC236}">
                <a16:creationId xmlns:a16="http://schemas.microsoft.com/office/drawing/2014/main" id="{C1616CA5-A7D0-D325-6EB6-C3C51ABE43BA}"/>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1033" name="Dikdörtgen 1032">
            <a:extLst>
              <a:ext uri="{FF2B5EF4-FFF2-40B4-BE49-F238E27FC236}">
                <a16:creationId xmlns:a16="http://schemas.microsoft.com/office/drawing/2014/main" id="{C4CBFF93-2273-C381-703E-524A4007F19C}"/>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1034" name="Dikdörtgen 1033">
            <a:extLst>
              <a:ext uri="{FF2B5EF4-FFF2-40B4-BE49-F238E27FC236}">
                <a16:creationId xmlns:a16="http://schemas.microsoft.com/office/drawing/2014/main" id="{587527E6-D821-834D-31E0-88B0D5B94618}"/>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35" name="Dikdörtgen 1034">
            <a:extLst>
              <a:ext uri="{FF2B5EF4-FFF2-40B4-BE49-F238E27FC236}">
                <a16:creationId xmlns:a16="http://schemas.microsoft.com/office/drawing/2014/main" id="{1CB40B7B-DF27-2F93-D7EE-5643EC837428}"/>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1036" name="Dikdörtgen 1035">
            <a:extLst>
              <a:ext uri="{FF2B5EF4-FFF2-40B4-BE49-F238E27FC236}">
                <a16:creationId xmlns:a16="http://schemas.microsoft.com/office/drawing/2014/main" id="{328E4E55-D6DE-63F5-8A0B-B2CA9BD4C2E4}"/>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37" name="Dikdörtgen 1036">
            <a:extLst>
              <a:ext uri="{FF2B5EF4-FFF2-40B4-BE49-F238E27FC236}">
                <a16:creationId xmlns:a16="http://schemas.microsoft.com/office/drawing/2014/main" id="{4216E170-D684-CD69-2372-7E1B8FFFB6F5}"/>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38" name="Dikdörtgen 1037">
            <a:extLst>
              <a:ext uri="{FF2B5EF4-FFF2-40B4-BE49-F238E27FC236}">
                <a16:creationId xmlns:a16="http://schemas.microsoft.com/office/drawing/2014/main" id="{AC86F4CD-0847-3DAE-4806-2E1AF4B6BBC6}"/>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39" name="Dikdörtgen 1038">
            <a:extLst>
              <a:ext uri="{FF2B5EF4-FFF2-40B4-BE49-F238E27FC236}">
                <a16:creationId xmlns:a16="http://schemas.microsoft.com/office/drawing/2014/main" id="{3345EEF9-B9D9-9150-3191-0496A0C645CE}"/>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40" name="Dikdörtgen 1039">
            <a:extLst>
              <a:ext uri="{FF2B5EF4-FFF2-40B4-BE49-F238E27FC236}">
                <a16:creationId xmlns:a16="http://schemas.microsoft.com/office/drawing/2014/main" id="{3F316DB6-490F-4130-9FD3-848C9EDB246A}"/>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41" name="Dikdörtgen 1040">
            <a:extLst>
              <a:ext uri="{FF2B5EF4-FFF2-40B4-BE49-F238E27FC236}">
                <a16:creationId xmlns:a16="http://schemas.microsoft.com/office/drawing/2014/main" id="{544926E2-4829-D581-80D5-358A0324CCC1}"/>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M</a:t>
            </a:r>
          </a:p>
        </p:txBody>
      </p:sp>
      <p:sp>
        <p:nvSpPr>
          <p:cNvPr id="1042" name="Dikdörtgen 1041">
            <a:extLst>
              <a:ext uri="{FF2B5EF4-FFF2-40B4-BE49-F238E27FC236}">
                <a16:creationId xmlns:a16="http://schemas.microsoft.com/office/drawing/2014/main" id="{3265F63B-70A5-A9C3-55A2-1F39A6E01F0D}"/>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1043" name="Dikdörtgen 1042">
            <a:extLst>
              <a:ext uri="{FF2B5EF4-FFF2-40B4-BE49-F238E27FC236}">
                <a16:creationId xmlns:a16="http://schemas.microsoft.com/office/drawing/2014/main" id="{AB7ACFE8-6ADE-44FF-0305-073F67E3CC15}"/>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44" name="Dikdörtgen 1043">
            <a:extLst>
              <a:ext uri="{FF2B5EF4-FFF2-40B4-BE49-F238E27FC236}">
                <a16:creationId xmlns:a16="http://schemas.microsoft.com/office/drawing/2014/main" id="{7AED707D-FB51-981A-BB86-D0D6F541E9B4}"/>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1045" name="Dikdörtgen 1044">
            <a:extLst>
              <a:ext uri="{FF2B5EF4-FFF2-40B4-BE49-F238E27FC236}">
                <a16:creationId xmlns:a16="http://schemas.microsoft.com/office/drawing/2014/main" id="{22B9F941-AF0F-1087-F4A9-E6486F50B764}"/>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46" name="Dikdörtgen 1045">
            <a:extLst>
              <a:ext uri="{FF2B5EF4-FFF2-40B4-BE49-F238E27FC236}">
                <a16:creationId xmlns:a16="http://schemas.microsoft.com/office/drawing/2014/main" id="{5D340CC0-47B2-3EFD-CF3E-AE242E5C3ADB}"/>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1047" name="Dikdörtgen 1046">
            <a:extLst>
              <a:ext uri="{FF2B5EF4-FFF2-40B4-BE49-F238E27FC236}">
                <a16:creationId xmlns:a16="http://schemas.microsoft.com/office/drawing/2014/main" id="{B0112028-134E-F399-D75A-DCAD343FCBA6}"/>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1048" name="Dikdörtgen 1047">
            <a:extLst>
              <a:ext uri="{FF2B5EF4-FFF2-40B4-BE49-F238E27FC236}">
                <a16:creationId xmlns:a16="http://schemas.microsoft.com/office/drawing/2014/main" id="{E7383341-36F9-6FC9-1C46-5040E5561373}"/>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Tree>
    <p:extLst>
      <p:ext uri="{BB962C8B-B14F-4D97-AF65-F5344CB8AC3E}">
        <p14:creationId xmlns:p14="http://schemas.microsoft.com/office/powerpoint/2010/main" val="2100706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2000"/>
                                        <p:tgtEl>
                                          <p:spTgt spid="60"/>
                                        </p:tgtEl>
                                      </p:cBhvr>
                                    </p:animEffect>
                                    <p:anim calcmode="lin" valueType="num">
                                      <p:cBhvr>
                                        <p:cTn id="8" dur="2000" fill="hold"/>
                                        <p:tgtEl>
                                          <p:spTgt spid="60"/>
                                        </p:tgtEl>
                                        <p:attrNameLst>
                                          <p:attrName>ppt_w</p:attrName>
                                        </p:attrNameLst>
                                      </p:cBhvr>
                                      <p:tavLst>
                                        <p:tav tm="0" fmla="#ppt_w*sin(2.5*pi*$)">
                                          <p:val>
                                            <p:fltVal val="0"/>
                                          </p:val>
                                        </p:tav>
                                        <p:tav tm="100000">
                                          <p:val>
                                            <p:fltVal val="1"/>
                                          </p:val>
                                        </p:tav>
                                      </p:tavLst>
                                    </p:anim>
                                    <p:anim calcmode="lin" valueType="num">
                                      <p:cBhvr>
                                        <p:cTn id="9" dur="2000" fill="hold"/>
                                        <p:tgtEl>
                                          <p:spTgt spid="6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fade">
                                      <p:cBhvr>
                                        <p:cTn id="14" dur="2000"/>
                                        <p:tgtEl>
                                          <p:spTgt spid="62"/>
                                        </p:tgtEl>
                                      </p:cBhvr>
                                    </p:animEffect>
                                    <p:anim calcmode="lin" valueType="num">
                                      <p:cBhvr>
                                        <p:cTn id="15" dur="2000" fill="hold"/>
                                        <p:tgtEl>
                                          <p:spTgt spid="62"/>
                                        </p:tgtEl>
                                        <p:attrNameLst>
                                          <p:attrName>ppt_w</p:attrName>
                                        </p:attrNameLst>
                                      </p:cBhvr>
                                      <p:tavLst>
                                        <p:tav tm="0" fmla="#ppt_w*sin(2.5*pi*$)">
                                          <p:val>
                                            <p:fltVal val="0"/>
                                          </p:val>
                                        </p:tav>
                                        <p:tav tm="100000">
                                          <p:val>
                                            <p:fltVal val="1"/>
                                          </p:val>
                                        </p:tav>
                                      </p:tavLst>
                                    </p:anim>
                                    <p:anim calcmode="lin" valueType="num">
                                      <p:cBhvr>
                                        <p:cTn id="16" dur="2000" fill="hold"/>
                                        <p:tgtEl>
                                          <p:spTgt spid="6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2000"/>
                                        <p:tgtEl>
                                          <p:spTgt spid="61"/>
                                        </p:tgtEl>
                                      </p:cBhvr>
                                    </p:animEffect>
                                    <p:anim calcmode="lin" valueType="num">
                                      <p:cBhvr>
                                        <p:cTn id="22" dur="2000" fill="hold"/>
                                        <p:tgtEl>
                                          <p:spTgt spid="61"/>
                                        </p:tgtEl>
                                        <p:attrNameLst>
                                          <p:attrName>ppt_w</p:attrName>
                                        </p:attrNameLst>
                                      </p:cBhvr>
                                      <p:tavLst>
                                        <p:tav tm="0" fmla="#ppt_w*sin(2.5*pi*$)">
                                          <p:val>
                                            <p:fltVal val="0"/>
                                          </p:val>
                                        </p:tav>
                                        <p:tav tm="100000">
                                          <p:val>
                                            <p:fltVal val="1"/>
                                          </p:val>
                                        </p:tav>
                                      </p:tavLst>
                                    </p:anim>
                                    <p:anim calcmode="lin" valueType="num">
                                      <p:cBhvr>
                                        <p:cTn id="23" dur="2000" fill="hold"/>
                                        <p:tgtEl>
                                          <p:spTgt spid="6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6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3">
          <a:extLst>
            <a:ext uri="{FF2B5EF4-FFF2-40B4-BE49-F238E27FC236}">
              <a16:creationId xmlns:a16="http://schemas.microsoft.com/office/drawing/2014/main" id="{A20AF9AE-26AF-8B92-AFE9-7CFEB1F56B85}"/>
            </a:ext>
          </a:extLst>
        </p:cNvPr>
        <p:cNvGrpSpPr/>
        <p:nvPr/>
      </p:nvGrpSpPr>
      <p:grpSpPr>
        <a:xfrm>
          <a:off x="0" y="0"/>
          <a:ext cx="0" cy="0"/>
          <a:chOff x="0" y="0"/>
          <a:chExt cx="0" cy="0"/>
        </a:xfrm>
      </p:grpSpPr>
      <p:pic>
        <p:nvPicPr>
          <p:cNvPr id="6" name="Resim 5" descr="zemin, mobilya, gökyüzü, tahta, ahşap içeren bir resim&#10;&#10;Yapay zeka tarafından oluşturulan içerik yanlış olabilir.">
            <a:extLst>
              <a:ext uri="{FF2B5EF4-FFF2-40B4-BE49-F238E27FC236}">
                <a16:creationId xmlns:a16="http://schemas.microsoft.com/office/drawing/2014/main" id="{6396E33A-A159-862F-3A0D-814E77F8E265}"/>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96344" y="439522"/>
            <a:ext cx="7219687" cy="4114800"/>
          </a:xfrm>
          <a:prstGeom prst="rect">
            <a:avLst/>
          </a:prstGeom>
        </p:spPr>
      </p:pic>
      <p:sp>
        <p:nvSpPr>
          <p:cNvPr id="8" name="Metin kutusu 7">
            <a:extLst>
              <a:ext uri="{FF2B5EF4-FFF2-40B4-BE49-F238E27FC236}">
                <a16:creationId xmlns:a16="http://schemas.microsoft.com/office/drawing/2014/main" id="{C9B28CC4-C674-F764-8FD7-BD28BDF624C8}"/>
              </a:ext>
            </a:extLst>
          </p:cNvPr>
          <p:cNvSpPr txBox="1"/>
          <p:nvPr/>
        </p:nvSpPr>
        <p:spPr>
          <a:xfrm>
            <a:off x="2313214" y="4238045"/>
            <a:ext cx="4572000" cy="253916"/>
          </a:xfrm>
          <a:prstGeom prst="rect">
            <a:avLst/>
          </a:prstGeom>
          <a:noFill/>
        </p:spPr>
        <p:txBody>
          <a:bodyPr wrap="square">
            <a:spAutoFit/>
          </a:bodyPr>
          <a:lstStyle/>
          <a:p>
            <a:pPr algn="ctr"/>
            <a:r>
              <a:rPr lang="tr-TR" sz="1050" noProof="1">
                <a:solidFill>
                  <a:srgbClr val="777777"/>
                </a:solidFill>
                <a:latin typeface="Open Sans" panose="020B0606030504020204" pitchFamily="34" charset="0"/>
              </a:rPr>
              <a:t>İkili Ahşap Ev / TA-CHA Tasarım ©Beersingnoi</a:t>
            </a:r>
            <a:endParaRPr lang="tr-TR" sz="1050" noProof="1"/>
          </a:p>
        </p:txBody>
      </p:sp>
      <p:sp>
        <p:nvSpPr>
          <p:cNvPr id="7" name="Metin kutusu 6">
            <a:extLst>
              <a:ext uri="{FF2B5EF4-FFF2-40B4-BE49-F238E27FC236}">
                <a16:creationId xmlns:a16="http://schemas.microsoft.com/office/drawing/2014/main" id="{B2888146-4860-AB79-D218-82BED5168FA8}"/>
              </a:ext>
            </a:extLst>
          </p:cNvPr>
          <p:cNvSpPr txBox="1"/>
          <p:nvPr/>
        </p:nvSpPr>
        <p:spPr>
          <a:xfrm>
            <a:off x="3873633" y="4519828"/>
            <a:ext cx="5270368" cy="923330"/>
          </a:xfrm>
          <a:prstGeom prst="rect">
            <a:avLst/>
          </a:prstGeom>
          <a:noFill/>
        </p:spPr>
        <p:txBody>
          <a:bodyPr wrap="square">
            <a:spAutoFit/>
          </a:bodyPr>
          <a:lstStyle/>
          <a:p>
            <a:pPr algn="r"/>
            <a:r>
              <a:rPr lang="tr-TR" sz="675" u="sng" noProof="1">
                <a:solidFill>
                  <a:schemeClr val="tx1"/>
                </a:solidFill>
              </a:rPr>
              <a:t>https://egekontrplak.com/kontrplakla-duvar-dekorasyonu-ahsap-panellerin-stil-oneriler</a:t>
            </a:r>
            <a:r>
              <a:rPr lang="en-GB" sz="675" u="sng" noProof="1">
                <a:solidFill>
                  <a:schemeClr val="tx1"/>
                </a:solidFill>
              </a:rPr>
              <a:t>i/</a:t>
            </a:r>
            <a:endParaRPr lang="tr-TR" sz="675" u="sng" noProof="1"/>
          </a:p>
          <a:p>
            <a:pPr algn="r"/>
            <a:r>
              <a:rPr lang="tr-TR" sz="675" noProof="1">
                <a:hlinkClick r:id="rId4"/>
              </a:rPr>
              <a:t>https://ahsapduvarkaplama.com/ahsap-panel-ve-ahsap-mimarinin/</a:t>
            </a:r>
            <a:endParaRPr lang="tr-TR" sz="675" noProof="1"/>
          </a:p>
          <a:p>
            <a:pPr algn="r"/>
            <a:r>
              <a:rPr lang="tr-TR" sz="675" noProof="1">
                <a:hlinkClick r:id="rId5"/>
              </a:rPr>
              <a:t>https://ayancikahsap.com.tr/blog/ahsabin_insan_psikolojisi_uzerindeki_etkileri</a:t>
            </a:r>
            <a:endParaRPr lang="tr-TR" sz="675" noProof="1"/>
          </a:p>
          <a:p>
            <a:pPr algn="r"/>
            <a:r>
              <a:rPr lang="tr-TR" sz="675" noProof="1">
                <a:hlinkClick r:id="rId6"/>
              </a:rPr>
              <a:t>https://www.ahsapkonak.com/ahsap-duvar-paneli-nedir-nasil-kullanilir/</a:t>
            </a:r>
            <a:endParaRPr lang="en-GB" sz="675" noProof="1"/>
          </a:p>
          <a:p>
            <a:pPr algn="r"/>
            <a:r>
              <a:rPr lang="tr-TR" sz="675" noProof="1">
                <a:hlinkClick r:id="rId7"/>
              </a:rPr>
              <a:t>https://www.re-thinkingthefuture.com/materials-construction/a3179-how-do-materials-affect-human-psychology/</a:t>
            </a:r>
            <a:endParaRPr lang="tr-TR" sz="675" noProof="1"/>
          </a:p>
          <a:p>
            <a:pPr algn="r"/>
            <a:endParaRPr lang="tr-TR" sz="675" noProof="1"/>
          </a:p>
          <a:p>
            <a:pPr algn="r"/>
            <a:endParaRPr lang="tr-TR" sz="675" noProof="1"/>
          </a:p>
          <a:p>
            <a:pPr algn="r"/>
            <a:endParaRPr lang="tr-TR" sz="675" noProof="1"/>
          </a:p>
        </p:txBody>
      </p:sp>
      <p:sp>
        <p:nvSpPr>
          <p:cNvPr id="2" name="Dikdörtgen 1">
            <a:extLst>
              <a:ext uri="{FF2B5EF4-FFF2-40B4-BE49-F238E27FC236}">
                <a16:creationId xmlns:a16="http://schemas.microsoft.com/office/drawing/2014/main" id="{EF829EBC-2640-7E1B-3581-5E3DC8A643A1}"/>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3" name="Dikdörtgen 2">
            <a:extLst>
              <a:ext uri="{FF2B5EF4-FFF2-40B4-BE49-F238E27FC236}">
                <a16:creationId xmlns:a16="http://schemas.microsoft.com/office/drawing/2014/main" id="{24E291E9-380A-8AC9-CC3D-5BF5900BA53F}"/>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4" name="Dikdörtgen 3">
            <a:extLst>
              <a:ext uri="{FF2B5EF4-FFF2-40B4-BE49-F238E27FC236}">
                <a16:creationId xmlns:a16="http://schemas.microsoft.com/office/drawing/2014/main" id="{7F24B6F7-DC81-9DFA-E754-2D632BEEF458}"/>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5" name="Dikdörtgen 4">
            <a:extLst>
              <a:ext uri="{FF2B5EF4-FFF2-40B4-BE49-F238E27FC236}">
                <a16:creationId xmlns:a16="http://schemas.microsoft.com/office/drawing/2014/main" id="{1B700DC0-24DD-1778-30C1-0143EDFA512F}"/>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9" name="Dikdörtgen 8">
            <a:extLst>
              <a:ext uri="{FF2B5EF4-FFF2-40B4-BE49-F238E27FC236}">
                <a16:creationId xmlns:a16="http://schemas.microsoft.com/office/drawing/2014/main" id="{498FC63F-B43C-B83D-EDD9-ACF410DAADA4}"/>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FBE01164-6563-D5BA-086A-A2618286FB7D}"/>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1" name="Dikdörtgen 10">
            <a:extLst>
              <a:ext uri="{FF2B5EF4-FFF2-40B4-BE49-F238E27FC236}">
                <a16:creationId xmlns:a16="http://schemas.microsoft.com/office/drawing/2014/main" id="{5FBF4DF7-4CD5-7C6D-DD5C-6FE0AC127928}"/>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2" name="Dikdörtgen 11">
            <a:extLst>
              <a:ext uri="{FF2B5EF4-FFF2-40B4-BE49-F238E27FC236}">
                <a16:creationId xmlns:a16="http://schemas.microsoft.com/office/drawing/2014/main" id="{EE789C40-7C3A-320B-CD4A-8E04083B6CF8}"/>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13" name="Dikdörtgen 12">
            <a:extLst>
              <a:ext uri="{FF2B5EF4-FFF2-40B4-BE49-F238E27FC236}">
                <a16:creationId xmlns:a16="http://schemas.microsoft.com/office/drawing/2014/main" id="{40535F47-B9F9-E3D9-E2B9-EB2E8A19C92B}"/>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4" name="Dikdörtgen 13">
            <a:extLst>
              <a:ext uri="{FF2B5EF4-FFF2-40B4-BE49-F238E27FC236}">
                <a16:creationId xmlns:a16="http://schemas.microsoft.com/office/drawing/2014/main" id="{236C586A-8112-16E9-C4DE-A05C4CDC06CC}"/>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15" name="Dikdörtgen 14">
            <a:extLst>
              <a:ext uri="{FF2B5EF4-FFF2-40B4-BE49-F238E27FC236}">
                <a16:creationId xmlns:a16="http://schemas.microsoft.com/office/drawing/2014/main" id="{74FA7122-5418-D20B-817D-649E4A10893C}"/>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16" name="Dikdörtgen 15">
            <a:extLst>
              <a:ext uri="{FF2B5EF4-FFF2-40B4-BE49-F238E27FC236}">
                <a16:creationId xmlns:a16="http://schemas.microsoft.com/office/drawing/2014/main" id="{2DCA5E06-DAAC-C876-4FCA-2AEC3DB428BA}"/>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17" name="Dikdörtgen 16">
            <a:extLst>
              <a:ext uri="{FF2B5EF4-FFF2-40B4-BE49-F238E27FC236}">
                <a16:creationId xmlns:a16="http://schemas.microsoft.com/office/drawing/2014/main" id="{E16B157A-AD4E-6296-FC9E-E807A43F36EB}"/>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18" name="Dikdörtgen 17">
            <a:extLst>
              <a:ext uri="{FF2B5EF4-FFF2-40B4-BE49-F238E27FC236}">
                <a16:creationId xmlns:a16="http://schemas.microsoft.com/office/drawing/2014/main" id="{595BEDEA-0556-7F55-A7C9-259DC9F17BFF}"/>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9" name="Dikdörtgen 18">
            <a:extLst>
              <a:ext uri="{FF2B5EF4-FFF2-40B4-BE49-F238E27FC236}">
                <a16:creationId xmlns:a16="http://schemas.microsoft.com/office/drawing/2014/main" id="{7EF66928-D7F9-71F3-94B8-8826A4B7E652}"/>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20" name="Dikdörtgen 19">
            <a:extLst>
              <a:ext uri="{FF2B5EF4-FFF2-40B4-BE49-F238E27FC236}">
                <a16:creationId xmlns:a16="http://schemas.microsoft.com/office/drawing/2014/main" id="{4BC15604-CE0D-8D7A-6F6F-37DA00AE6BD5}"/>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21" name="Dikdörtgen 20">
            <a:extLst>
              <a:ext uri="{FF2B5EF4-FFF2-40B4-BE49-F238E27FC236}">
                <a16:creationId xmlns:a16="http://schemas.microsoft.com/office/drawing/2014/main" id="{35684C9D-B715-484F-F1AC-C190DE607F6E}"/>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22" name="Dikdörtgen 21">
            <a:extLst>
              <a:ext uri="{FF2B5EF4-FFF2-40B4-BE49-F238E27FC236}">
                <a16:creationId xmlns:a16="http://schemas.microsoft.com/office/drawing/2014/main" id="{FCB6082D-C757-F755-0372-DDC40CF8F576}"/>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Y</a:t>
            </a:r>
          </a:p>
        </p:txBody>
      </p:sp>
      <p:sp>
        <p:nvSpPr>
          <p:cNvPr id="23" name="Dikdörtgen 22">
            <a:extLst>
              <a:ext uri="{FF2B5EF4-FFF2-40B4-BE49-F238E27FC236}">
                <a16:creationId xmlns:a16="http://schemas.microsoft.com/office/drawing/2014/main" id="{63C97E28-3766-D527-18D6-3423B18A5A1E}"/>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4" name="Dikdörtgen 23">
            <a:extLst>
              <a:ext uri="{FF2B5EF4-FFF2-40B4-BE49-F238E27FC236}">
                <a16:creationId xmlns:a16="http://schemas.microsoft.com/office/drawing/2014/main" id="{122A1A9B-0DFB-B59F-22E1-74E3D8CB4F18}"/>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5" name="Dikdörtgen 24">
            <a:extLst>
              <a:ext uri="{FF2B5EF4-FFF2-40B4-BE49-F238E27FC236}">
                <a16:creationId xmlns:a16="http://schemas.microsoft.com/office/drawing/2014/main" id="{FA117699-7C9A-4259-61A8-EF1E903726EC}"/>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M</a:t>
            </a:r>
          </a:p>
        </p:txBody>
      </p:sp>
      <p:sp>
        <p:nvSpPr>
          <p:cNvPr id="26" name="Dikdörtgen 25">
            <a:extLst>
              <a:ext uri="{FF2B5EF4-FFF2-40B4-BE49-F238E27FC236}">
                <a16:creationId xmlns:a16="http://schemas.microsoft.com/office/drawing/2014/main" id="{6437BF25-ED8A-6B31-5B23-89B4BD37FD30}"/>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27" name="Dikdörtgen 26">
            <a:extLst>
              <a:ext uri="{FF2B5EF4-FFF2-40B4-BE49-F238E27FC236}">
                <a16:creationId xmlns:a16="http://schemas.microsoft.com/office/drawing/2014/main" id="{44A3B529-4050-5250-3167-93109670EE74}"/>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8" name="Dikdörtgen 27">
            <a:extLst>
              <a:ext uri="{FF2B5EF4-FFF2-40B4-BE49-F238E27FC236}">
                <a16:creationId xmlns:a16="http://schemas.microsoft.com/office/drawing/2014/main" id="{D318AB1E-09EB-3248-1E6B-49F22E4B3958}"/>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29" name="Dikdörtgen 28">
            <a:extLst>
              <a:ext uri="{FF2B5EF4-FFF2-40B4-BE49-F238E27FC236}">
                <a16:creationId xmlns:a16="http://schemas.microsoft.com/office/drawing/2014/main" id="{026226DB-FB3E-63FD-5832-86F11DAE4D6B}"/>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0" name="Dikdörtgen 29">
            <a:extLst>
              <a:ext uri="{FF2B5EF4-FFF2-40B4-BE49-F238E27FC236}">
                <a16:creationId xmlns:a16="http://schemas.microsoft.com/office/drawing/2014/main" id="{F16744B3-03EB-26ED-4927-22AA0E426EEA}"/>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31" name="Dikdörtgen 30">
            <a:extLst>
              <a:ext uri="{FF2B5EF4-FFF2-40B4-BE49-F238E27FC236}">
                <a16:creationId xmlns:a16="http://schemas.microsoft.com/office/drawing/2014/main" id="{69AA7C6C-9975-68A0-B27A-06B63724462F}"/>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32" name="Dikdörtgen 31">
            <a:extLst>
              <a:ext uri="{FF2B5EF4-FFF2-40B4-BE49-F238E27FC236}">
                <a16:creationId xmlns:a16="http://schemas.microsoft.com/office/drawing/2014/main" id="{918619B1-9D28-2665-A4C4-2157EBAAD7A1}"/>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Tree>
    <p:extLst>
      <p:ext uri="{BB962C8B-B14F-4D97-AF65-F5344CB8AC3E}">
        <p14:creationId xmlns:p14="http://schemas.microsoft.com/office/powerpoint/2010/main" val="17159244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2000"/>
                                        <p:tgtEl>
                                          <p:spTgt spid="20"/>
                                        </p:tgtEl>
                                      </p:cBhvr>
                                    </p:animEffect>
                                    <p:anim calcmode="lin" valueType="num">
                                      <p:cBhvr>
                                        <p:cTn id="13" dur="2000" fill="hold"/>
                                        <p:tgtEl>
                                          <p:spTgt spid="20"/>
                                        </p:tgtEl>
                                        <p:attrNameLst>
                                          <p:attrName>ppt_w</p:attrName>
                                        </p:attrNameLst>
                                      </p:cBhvr>
                                      <p:tavLst>
                                        <p:tav tm="0" fmla="#ppt_w*sin(2.5*pi*$)">
                                          <p:val>
                                            <p:fltVal val="0"/>
                                          </p:val>
                                        </p:tav>
                                        <p:tav tm="100000">
                                          <p:val>
                                            <p:fltVal val="1"/>
                                          </p:val>
                                        </p:tav>
                                      </p:tavLst>
                                    </p:anim>
                                    <p:anim calcmode="lin" valueType="num">
                                      <p:cBhvr>
                                        <p:cTn id="14"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ppt_w</p:attrName>
                                        </p:attrNameLst>
                                      </p:cBhvr>
                                      <p:tavLst>
                                        <p:tav tm="0" fmla="#ppt_w*sin(2.5*pi*$)">
                                          <p:val>
                                            <p:fltVal val="0"/>
                                          </p:val>
                                        </p:tav>
                                        <p:tav tm="100000">
                                          <p:val>
                                            <p:fltVal val="1"/>
                                          </p:val>
                                        </p:tav>
                                      </p:tavLst>
                                    </p:anim>
                                    <p:anim calcmode="lin" valueType="num">
                                      <p:cBhvr>
                                        <p:cTn id="2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2000"/>
                                        <p:tgtEl>
                                          <p:spTgt spid="22"/>
                                        </p:tgtEl>
                                      </p:cBhvr>
                                    </p:animEffect>
                                    <p:anim calcmode="lin" valueType="num">
                                      <p:cBhvr>
                                        <p:cTn id="27" dur="2000" fill="hold"/>
                                        <p:tgtEl>
                                          <p:spTgt spid="22"/>
                                        </p:tgtEl>
                                        <p:attrNameLst>
                                          <p:attrName>ppt_w</p:attrName>
                                        </p:attrNameLst>
                                      </p:cBhvr>
                                      <p:tavLst>
                                        <p:tav tm="0" fmla="#ppt_w*sin(2.5*pi*$)">
                                          <p:val>
                                            <p:fltVal val="0"/>
                                          </p:val>
                                        </p:tav>
                                        <p:tav tm="100000">
                                          <p:val>
                                            <p:fltVal val="1"/>
                                          </p:val>
                                        </p:tav>
                                      </p:tavLst>
                                    </p:anim>
                                    <p:anim calcmode="lin" valueType="num">
                                      <p:cBhvr>
                                        <p:cTn id="28" dur="20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49E5F84F-DB4A-0EE4-2F49-10E30B219E0C}"/>
            </a:ext>
          </a:extLst>
        </p:cNvPr>
        <p:cNvGrpSpPr/>
        <p:nvPr/>
      </p:nvGrpSpPr>
      <p:grpSpPr>
        <a:xfrm>
          <a:off x="0" y="0"/>
          <a:ext cx="0" cy="0"/>
          <a:chOff x="0" y="0"/>
          <a:chExt cx="0" cy="0"/>
        </a:xfrm>
      </p:grpSpPr>
      <p:sp>
        <p:nvSpPr>
          <p:cNvPr id="338" name="Google Shape;338;p33">
            <a:extLst>
              <a:ext uri="{FF2B5EF4-FFF2-40B4-BE49-F238E27FC236}">
                <a16:creationId xmlns:a16="http://schemas.microsoft.com/office/drawing/2014/main" id="{4817D2CD-D13B-8F4C-E936-50805F2EEC32}"/>
              </a:ext>
            </a:extLst>
          </p:cNvPr>
          <p:cNvSpPr/>
          <p:nvPr/>
        </p:nvSpPr>
        <p:spPr>
          <a:xfrm>
            <a:off x="7294000" y="529000"/>
            <a:ext cx="1850000" cy="47684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39" name="Google Shape;339;p33">
            <a:extLst>
              <a:ext uri="{FF2B5EF4-FFF2-40B4-BE49-F238E27FC236}">
                <a16:creationId xmlns:a16="http://schemas.microsoft.com/office/drawing/2014/main" id="{8F1ADE3D-5688-6DBF-2E57-28AEBFF7F349}"/>
              </a:ext>
            </a:extLst>
          </p:cNvPr>
          <p:cNvSpPr/>
          <p:nvPr/>
        </p:nvSpPr>
        <p:spPr>
          <a:xfrm>
            <a:off x="6921200" y="2739475"/>
            <a:ext cx="2223000" cy="240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40" name="Google Shape;340;p33">
            <a:extLst>
              <a:ext uri="{FF2B5EF4-FFF2-40B4-BE49-F238E27FC236}">
                <a16:creationId xmlns:a16="http://schemas.microsoft.com/office/drawing/2014/main" id="{B9918E90-1B75-89BD-439E-7367DDA9B466}"/>
              </a:ext>
            </a:extLst>
          </p:cNvPr>
          <p:cNvSpPr/>
          <p:nvPr/>
        </p:nvSpPr>
        <p:spPr>
          <a:xfrm>
            <a:off x="7294000" y="2739475"/>
            <a:ext cx="1850100" cy="2404200"/>
          </a:xfrm>
          <a:prstGeom prst="rect">
            <a:avLst/>
          </a:prstGeom>
          <a:solidFill>
            <a:schemeClr val="bg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45" name="Google Shape;345;p33">
            <a:extLst>
              <a:ext uri="{FF2B5EF4-FFF2-40B4-BE49-F238E27FC236}">
                <a16:creationId xmlns:a16="http://schemas.microsoft.com/office/drawing/2014/main" id="{DC5201D5-8837-7CA4-BBB0-B7ADA3A46927}"/>
              </a:ext>
            </a:extLst>
          </p:cNvPr>
          <p:cNvSpPr/>
          <p:nvPr/>
        </p:nvSpPr>
        <p:spPr>
          <a:xfrm>
            <a:off x="7612750" y="3798200"/>
            <a:ext cx="816300" cy="816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9" name="Başlık 1">
            <a:extLst>
              <a:ext uri="{FF2B5EF4-FFF2-40B4-BE49-F238E27FC236}">
                <a16:creationId xmlns:a16="http://schemas.microsoft.com/office/drawing/2014/main" id="{1C639E67-E3CC-8E93-703A-43A3565F84B0}"/>
              </a:ext>
            </a:extLst>
          </p:cNvPr>
          <p:cNvSpPr txBox="1">
            <a:spLocks/>
          </p:cNvSpPr>
          <p:nvPr/>
        </p:nvSpPr>
        <p:spPr>
          <a:xfrm>
            <a:off x="5450596" y="328552"/>
            <a:ext cx="3565151" cy="1254374"/>
          </a:xfrm>
          <a:prstGeom prst="rect">
            <a:avLst/>
          </a:prstGeom>
          <a:noFill/>
          <a:ln>
            <a:noFill/>
          </a:ln>
        </p:spPr>
        <p:txBody>
          <a:bodyPr spcFirstLastPara="1" wrap="square" lIns="91425" tIns="91425" rIns="91425" bIns="91425" anchor="b" anchorCtr="0">
            <a:normAutofit fontScale="900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anrope"/>
              <a:buNone/>
              <a:defRPr sz="6000" b="1" i="0" u="none" strike="noStrike" cap="none">
                <a:solidFill>
                  <a:schemeClr val="dk1"/>
                </a:solidFill>
                <a:latin typeface="Manrope SemiBold"/>
                <a:ea typeface="Manrope SemiBold"/>
                <a:cs typeface="Manrope SemiBold"/>
                <a:sym typeface="Manrope SemiBold"/>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pPr algn="r"/>
            <a:r>
              <a:rPr lang="tr-TR" sz="2775" noProof="1"/>
              <a:t>CAM DUVARIN İNSAN PSİKOLOJİSİ ÜZERİNDEKİ ETKİSİ</a:t>
            </a:r>
          </a:p>
        </p:txBody>
      </p:sp>
      <p:pic>
        <p:nvPicPr>
          <p:cNvPr id="10" name="Picture 6">
            <a:extLst>
              <a:ext uri="{FF2B5EF4-FFF2-40B4-BE49-F238E27FC236}">
                <a16:creationId xmlns:a16="http://schemas.microsoft.com/office/drawing/2014/main" id="{70992AC8-7D54-0368-4554-37F3D727984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155233" y="413011"/>
            <a:ext cx="2065887" cy="20917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8E9F4142-0213-3269-704E-64DB94B1F504}"/>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b="-1"/>
          <a:stretch/>
        </p:blipFill>
        <p:spPr bwMode="auto">
          <a:xfrm>
            <a:off x="2400235" y="413012"/>
            <a:ext cx="2065884" cy="20917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830BE4D3-27A7-C520-0C91-E13BDFF8E4A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p:blipFill>
        <p:spPr bwMode="auto">
          <a:xfrm>
            <a:off x="155233" y="2596153"/>
            <a:ext cx="4310886" cy="2242352"/>
          </a:xfrm>
          <a:prstGeom prst="rect">
            <a:avLst/>
          </a:prstGeom>
          <a:noFill/>
          <a:extLst>
            <a:ext uri="{909E8E84-426E-40DD-AFC4-6F175D3DCCD1}">
              <a14:hiddenFill xmlns:a14="http://schemas.microsoft.com/office/drawing/2010/main">
                <a:solidFill>
                  <a:srgbClr val="FFFFFF"/>
                </a:solidFill>
              </a14:hiddenFill>
            </a:ext>
          </a:extLst>
        </p:spPr>
      </p:pic>
      <p:sp>
        <p:nvSpPr>
          <p:cNvPr id="13" name="İçerik Yer Tutucusu 2">
            <a:extLst>
              <a:ext uri="{FF2B5EF4-FFF2-40B4-BE49-F238E27FC236}">
                <a16:creationId xmlns:a16="http://schemas.microsoft.com/office/drawing/2014/main" id="{F7FBBB9B-2601-2E5D-3303-D9D4DB154568}"/>
              </a:ext>
            </a:extLst>
          </p:cNvPr>
          <p:cNvSpPr txBox="1">
            <a:spLocks/>
          </p:cNvSpPr>
          <p:nvPr/>
        </p:nvSpPr>
        <p:spPr>
          <a:xfrm>
            <a:off x="4677882" y="1483486"/>
            <a:ext cx="4220791" cy="3355019"/>
          </a:xfrm>
          <a:prstGeom prst="rect">
            <a:avLst/>
          </a:prstGeom>
          <a:solidFill>
            <a:schemeClr val="bg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anrope"/>
              <a:buNone/>
              <a:defRPr sz="17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9pPr>
          </a:lstStyle>
          <a:p>
            <a:pPr algn="l"/>
            <a:r>
              <a:rPr lang="tr-TR" sz="1275" noProof="1"/>
              <a:t>İç mekânda cam duvar kullanımı, insan psikolojisini olumlu ve olumsuz yönde farklı şekillerde etkileyebilir. Cam duvarlar, açık alan hissi vererek ferahlık sağlarken, mahremiyet eksikliği nedeniyle</a:t>
            </a:r>
            <a:r>
              <a:rPr lang="en-GB" sz="1275" noProof="1"/>
              <a:t> </a:t>
            </a:r>
            <a:r>
              <a:rPr lang="tr-TR" sz="1275" noProof="1"/>
              <a:t>bazı kişilerde rahatsızlık hissi yaratabilir. </a:t>
            </a:r>
          </a:p>
          <a:p>
            <a:pPr algn="l"/>
            <a:r>
              <a:rPr lang="tr-TR" sz="1275" noProof="1"/>
              <a:t>Cam duvarlar, mekanları daha geniş ve açık hissettirdiği için insanlara özgürlük hissi verir. Küçük ve kapalı alanlarda kullanıldığında bile alanı olduğundan daha büyük göstererek klostrofobiyi azaltabilir.</a:t>
            </a:r>
          </a:p>
          <a:p>
            <a:pPr algn="l"/>
            <a:r>
              <a:rPr lang="tr-TR" sz="1275" noProof="1"/>
              <a:t>Cam duvarlar, doğal ışığın iç mekâna daha fazla girmesini sağlar. Gün ışığı, mutluluk hormonu olan serotonin salgısını artırarak ruh halini iyileştirir, depresyon riskini azaltır ve genel enerji seviyelerini yükseltir.</a:t>
            </a:r>
          </a:p>
        </p:txBody>
      </p:sp>
      <p:sp>
        <p:nvSpPr>
          <p:cNvPr id="14" name="Metin kutusu 13">
            <a:extLst>
              <a:ext uri="{FF2B5EF4-FFF2-40B4-BE49-F238E27FC236}">
                <a16:creationId xmlns:a16="http://schemas.microsoft.com/office/drawing/2014/main" id="{82CD0956-00FC-F5B0-E1EF-E5921CDEB255}"/>
              </a:ext>
            </a:extLst>
          </p:cNvPr>
          <p:cNvSpPr txBox="1"/>
          <p:nvPr/>
        </p:nvSpPr>
        <p:spPr>
          <a:xfrm>
            <a:off x="5162155" y="4838505"/>
            <a:ext cx="3970667" cy="669414"/>
          </a:xfrm>
          <a:prstGeom prst="rect">
            <a:avLst/>
          </a:prstGeom>
          <a:noFill/>
        </p:spPr>
        <p:txBody>
          <a:bodyPr wrap="square">
            <a:spAutoFit/>
          </a:bodyPr>
          <a:lstStyle/>
          <a:p>
            <a:pPr algn="r"/>
            <a:r>
              <a:rPr lang="tr-TR" sz="675" noProof="1">
                <a:hlinkClick r:id="rId6"/>
              </a:rPr>
              <a:t>https://manofis.com/cam-ofis-bolmeler/</a:t>
            </a:r>
            <a:endParaRPr lang="en-GB" sz="675" noProof="1"/>
          </a:p>
          <a:p>
            <a:pPr algn="r"/>
            <a:r>
              <a:rPr lang="tr-TR" sz="675" noProof="1">
                <a:solidFill>
                  <a:schemeClr val="tx1"/>
                </a:solidFill>
                <a:hlinkClick r:id="rId7">
                  <a:extLst>
                    <a:ext uri="{A12FA001-AC4F-418D-AE19-62706E023703}">
                      <ahyp:hlinkClr xmlns:ahyp="http://schemas.microsoft.com/office/drawing/2018/hyperlinkcolor" val="tx"/>
                    </a:ext>
                  </a:extLst>
                </a:hlinkClick>
              </a:rPr>
              <a:t>https://illustrarch.com/articles/14780-usage-of-glass-in-interior-design.html</a:t>
            </a:r>
            <a:endParaRPr lang="tr-TR" sz="675" noProof="1">
              <a:solidFill>
                <a:schemeClr val="tx1"/>
              </a:solidFill>
            </a:endParaRPr>
          </a:p>
          <a:p>
            <a:pPr algn="r"/>
            <a:endParaRPr lang="tr-TR" sz="675" noProof="1"/>
          </a:p>
          <a:p>
            <a:pPr algn="r"/>
            <a:endParaRPr lang="tr-TR" sz="675" noProof="1"/>
          </a:p>
          <a:p>
            <a:pPr algn="r"/>
            <a:endParaRPr lang="tr-TR" sz="1050" noProof="1"/>
          </a:p>
        </p:txBody>
      </p:sp>
      <p:sp>
        <p:nvSpPr>
          <p:cNvPr id="2" name="Dikdörtgen 1">
            <a:extLst>
              <a:ext uri="{FF2B5EF4-FFF2-40B4-BE49-F238E27FC236}">
                <a16:creationId xmlns:a16="http://schemas.microsoft.com/office/drawing/2014/main" id="{8719798D-111C-45BE-8B7E-DE1EA1AB840A}"/>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3" name="Dikdörtgen 2">
            <a:extLst>
              <a:ext uri="{FF2B5EF4-FFF2-40B4-BE49-F238E27FC236}">
                <a16:creationId xmlns:a16="http://schemas.microsoft.com/office/drawing/2014/main" id="{0C0C273D-9F09-26D7-36D6-91F6386CF58D}"/>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4" name="Dikdörtgen 3">
            <a:extLst>
              <a:ext uri="{FF2B5EF4-FFF2-40B4-BE49-F238E27FC236}">
                <a16:creationId xmlns:a16="http://schemas.microsoft.com/office/drawing/2014/main" id="{DDA3161C-2360-813B-6581-E8898DA47295}"/>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5" name="Dikdörtgen 4">
            <a:extLst>
              <a:ext uri="{FF2B5EF4-FFF2-40B4-BE49-F238E27FC236}">
                <a16:creationId xmlns:a16="http://schemas.microsoft.com/office/drawing/2014/main" id="{25A3815B-8E25-F9FB-5C7E-6719E568D64B}"/>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 name="Dikdörtgen 5">
            <a:extLst>
              <a:ext uri="{FF2B5EF4-FFF2-40B4-BE49-F238E27FC236}">
                <a16:creationId xmlns:a16="http://schemas.microsoft.com/office/drawing/2014/main" id="{A3D60397-72D8-9773-E8D7-BFB53C8EF767}"/>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 name="Dikdörtgen 6">
            <a:extLst>
              <a:ext uri="{FF2B5EF4-FFF2-40B4-BE49-F238E27FC236}">
                <a16:creationId xmlns:a16="http://schemas.microsoft.com/office/drawing/2014/main" id="{EECF8261-54BA-115A-682F-3BDCAD1F3EA4}"/>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8" name="Dikdörtgen 7">
            <a:extLst>
              <a:ext uri="{FF2B5EF4-FFF2-40B4-BE49-F238E27FC236}">
                <a16:creationId xmlns:a16="http://schemas.microsoft.com/office/drawing/2014/main" id="{4AD21DC4-3FC9-A3B4-4B97-A17E357FC992}"/>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5" name="Dikdörtgen 14">
            <a:extLst>
              <a:ext uri="{FF2B5EF4-FFF2-40B4-BE49-F238E27FC236}">
                <a16:creationId xmlns:a16="http://schemas.microsoft.com/office/drawing/2014/main" id="{D09CA6BE-5CF3-E948-6DDA-3BD21745F754}"/>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16" name="Dikdörtgen 15">
            <a:extLst>
              <a:ext uri="{FF2B5EF4-FFF2-40B4-BE49-F238E27FC236}">
                <a16:creationId xmlns:a16="http://schemas.microsoft.com/office/drawing/2014/main" id="{9F801AC6-44AB-FC63-149A-50252A6430E4}"/>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7" name="Dikdörtgen 16">
            <a:extLst>
              <a:ext uri="{FF2B5EF4-FFF2-40B4-BE49-F238E27FC236}">
                <a16:creationId xmlns:a16="http://schemas.microsoft.com/office/drawing/2014/main" id="{1354719B-9BF3-A4A0-6B9E-22ADD8024336}"/>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18" name="Dikdörtgen 17">
            <a:extLst>
              <a:ext uri="{FF2B5EF4-FFF2-40B4-BE49-F238E27FC236}">
                <a16:creationId xmlns:a16="http://schemas.microsoft.com/office/drawing/2014/main" id="{C3E786AC-4081-B7EB-4618-568515089EE7}"/>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19" name="Dikdörtgen 18">
            <a:extLst>
              <a:ext uri="{FF2B5EF4-FFF2-40B4-BE49-F238E27FC236}">
                <a16:creationId xmlns:a16="http://schemas.microsoft.com/office/drawing/2014/main" id="{BDC25FF7-D041-6722-6D85-98C8C460BA82}"/>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20" name="Dikdörtgen 19">
            <a:extLst>
              <a:ext uri="{FF2B5EF4-FFF2-40B4-BE49-F238E27FC236}">
                <a16:creationId xmlns:a16="http://schemas.microsoft.com/office/drawing/2014/main" id="{9954D41A-918B-0A08-45A1-AF9A26BE699E}"/>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21" name="Dikdörtgen 20">
            <a:extLst>
              <a:ext uri="{FF2B5EF4-FFF2-40B4-BE49-F238E27FC236}">
                <a16:creationId xmlns:a16="http://schemas.microsoft.com/office/drawing/2014/main" id="{3B11F5D8-F621-99A2-B0C0-F56DD7D7D62F}"/>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2" name="Dikdörtgen 21">
            <a:extLst>
              <a:ext uri="{FF2B5EF4-FFF2-40B4-BE49-F238E27FC236}">
                <a16:creationId xmlns:a16="http://schemas.microsoft.com/office/drawing/2014/main" id="{71886515-4C98-BDD0-4379-0BDD089ED5A8}"/>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23" name="Dikdörtgen 22">
            <a:extLst>
              <a:ext uri="{FF2B5EF4-FFF2-40B4-BE49-F238E27FC236}">
                <a16:creationId xmlns:a16="http://schemas.microsoft.com/office/drawing/2014/main" id="{1C75DC5E-9CB8-3E56-148E-186D1734096A}"/>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24" name="Dikdörtgen 23">
            <a:extLst>
              <a:ext uri="{FF2B5EF4-FFF2-40B4-BE49-F238E27FC236}">
                <a16:creationId xmlns:a16="http://schemas.microsoft.com/office/drawing/2014/main" id="{59850547-0EFE-D486-A888-A77EC1819E5D}"/>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25" name="Dikdörtgen 24">
            <a:extLst>
              <a:ext uri="{FF2B5EF4-FFF2-40B4-BE49-F238E27FC236}">
                <a16:creationId xmlns:a16="http://schemas.microsoft.com/office/drawing/2014/main" id="{266D47C7-2172-D60B-353F-60A92A1FC2CB}"/>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Y</a:t>
            </a:r>
          </a:p>
        </p:txBody>
      </p:sp>
      <p:sp>
        <p:nvSpPr>
          <p:cNvPr id="26" name="Dikdörtgen 25">
            <a:extLst>
              <a:ext uri="{FF2B5EF4-FFF2-40B4-BE49-F238E27FC236}">
                <a16:creationId xmlns:a16="http://schemas.microsoft.com/office/drawing/2014/main" id="{F471F02D-2EB8-4F36-D390-3E4F31ECB84D}"/>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7" name="Dikdörtgen 26">
            <a:extLst>
              <a:ext uri="{FF2B5EF4-FFF2-40B4-BE49-F238E27FC236}">
                <a16:creationId xmlns:a16="http://schemas.microsoft.com/office/drawing/2014/main" id="{D3AAEB40-055B-7BE6-DC26-085BC300BE72}"/>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8" name="Dikdörtgen 27">
            <a:extLst>
              <a:ext uri="{FF2B5EF4-FFF2-40B4-BE49-F238E27FC236}">
                <a16:creationId xmlns:a16="http://schemas.microsoft.com/office/drawing/2014/main" id="{F1A5E564-54E1-65F1-BCCC-2B93705498ED}"/>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M</a:t>
            </a:r>
          </a:p>
        </p:txBody>
      </p:sp>
      <p:sp>
        <p:nvSpPr>
          <p:cNvPr id="29" name="Dikdörtgen 28">
            <a:extLst>
              <a:ext uri="{FF2B5EF4-FFF2-40B4-BE49-F238E27FC236}">
                <a16:creationId xmlns:a16="http://schemas.microsoft.com/office/drawing/2014/main" id="{63AC9FB8-F912-DF01-AAE0-9C1D434ACE26}"/>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30" name="Dikdörtgen 29">
            <a:extLst>
              <a:ext uri="{FF2B5EF4-FFF2-40B4-BE49-F238E27FC236}">
                <a16:creationId xmlns:a16="http://schemas.microsoft.com/office/drawing/2014/main" id="{E7DD9F8A-6B55-746D-F259-01D5F0DF5D37}"/>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1" name="Dikdörtgen 30">
            <a:extLst>
              <a:ext uri="{FF2B5EF4-FFF2-40B4-BE49-F238E27FC236}">
                <a16:creationId xmlns:a16="http://schemas.microsoft.com/office/drawing/2014/main" id="{9E986B9F-01B4-9B12-1654-E73C8D29F9D3}"/>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32" name="Dikdörtgen 31">
            <a:extLst>
              <a:ext uri="{FF2B5EF4-FFF2-40B4-BE49-F238E27FC236}">
                <a16:creationId xmlns:a16="http://schemas.microsoft.com/office/drawing/2014/main" id="{18103362-EE3B-EAC3-DED5-E3B02E1B7021}"/>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S</a:t>
            </a:r>
          </a:p>
        </p:txBody>
      </p:sp>
      <p:sp>
        <p:nvSpPr>
          <p:cNvPr id="33" name="Dikdörtgen 32">
            <a:extLst>
              <a:ext uri="{FF2B5EF4-FFF2-40B4-BE49-F238E27FC236}">
                <a16:creationId xmlns:a16="http://schemas.microsoft.com/office/drawing/2014/main" id="{DDBDEF41-4CFF-9A49-D5B0-C1D5688AAB2B}"/>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34" name="Dikdörtgen 33">
            <a:extLst>
              <a:ext uri="{FF2B5EF4-FFF2-40B4-BE49-F238E27FC236}">
                <a16:creationId xmlns:a16="http://schemas.microsoft.com/office/drawing/2014/main" id="{E32BCD6A-73CA-F9FE-CCC2-F38040E705A5}"/>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35" name="Dikdörtgen 34">
            <a:extLst>
              <a:ext uri="{FF2B5EF4-FFF2-40B4-BE49-F238E27FC236}">
                <a16:creationId xmlns:a16="http://schemas.microsoft.com/office/drawing/2014/main" id="{D57EF091-BE49-0D4E-B978-5624788F7D9D}"/>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Tree>
    <p:extLst>
      <p:ext uri="{BB962C8B-B14F-4D97-AF65-F5344CB8AC3E}">
        <p14:creationId xmlns:p14="http://schemas.microsoft.com/office/powerpoint/2010/main" val="1919757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anim calcmode="lin" valueType="num">
                                      <p:cBhvr>
                                        <p:cTn id="8" dur="2000" fill="hold"/>
                                        <p:tgtEl>
                                          <p:spTgt spid="32"/>
                                        </p:tgtEl>
                                        <p:attrNameLst>
                                          <p:attrName>ppt_w</p:attrName>
                                        </p:attrNameLst>
                                      </p:cBhvr>
                                      <p:tavLst>
                                        <p:tav tm="0" fmla="#ppt_w*sin(2.5*pi*$)">
                                          <p:val>
                                            <p:fltVal val="0"/>
                                          </p:val>
                                        </p:tav>
                                        <p:tav tm="100000">
                                          <p:val>
                                            <p:fltVal val="1"/>
                                          </p:val>
                                        </p:tav>
                                      </p:tavLst>
                                    </p:anim>
                                    <p:anim calcmode="lin" valueType="num">
                                      <p:cBhvr>
                                        <p:cTn id="9" dur="2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DA114D14-67AA-08A9-48D9-69D7C73F2658}"/>
            </a:ext>
          </a:extLst>
        </p:cNvPr>
        <p:cNvGrpSpPr/>
        <p:nvPr/>
      </p:nvGrpSpPr>
      <p:grpSpPr>
        <a:xfrm>
          <a:off x="0" y="0"/>
          <a:ext cx="0" cy="0"/>
          <a:chOff x="0" y="0"/>
          <a:chExt cx="0" cy="0"/>
        </a:xfrm>
      </p:grpSpPr>
      <p:sp>
        <p:nvSpPr>
          <p:cNvPr id="338" name="Google Shape;338;p33">
            <a:extLst>
              <a:ext uri="{FF2B5EF4-FFF2-40B4-BE49-F238E27FC236}">
                <a16:creationId xmlns:a16="http://schemas.microsoft.com/office/drawing/2014/main" id="{12AB0F24-CF14-1E9D-CB6C-E5E1DF0C19B0}"/>
              </a:ext>
            </a:extLst>
          </p:cNvPr>
          <p:cNvSpPr/>
          <p:nvPr/>
        </p:nvSpPr>
        <p:spPr>
          <a:xfrm>
            <a:off x="7320100" y="529000"/>
            <a:ext cx="1823900" cy="476840"/>
          </a:xfrm>
          <a:prstGeom prst="rect">
            <a:avLst/>
          </a:pr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40" name="Google Shape;340;p33">
            <a:extLst>
              <a:ext uri="{FF2B5EF4-FFF2-40B4-BE49-F238E27FC236}">
                <a16:creationId xmlns:a16="http://schemas.microsoft.com/office/drawing/2014/main" id="{EA95F99D-DA60-F077-6D93-76C5150D355A}"/>
              </a:ext>
            </a:extLst>
          </p:cNvPr>
          <p:cNvSpPr/>
          <p:nvPr/>
        </p:nvSpPr>
        <p:spPr>
          <a:xfrm>
            <a:off x="7294000" y="2739475"/>
            <a:ext cx="1850100" cy="2404200"/>
          </a:xfrm>
          <a:prstGeom prst="rect">
            <a:avLst/>
          </a:prstGeom>
          <a:solidFill>
            <a:schemeClr val="bg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45" name="Google Shape;345;p33">
            <a:extLst>
              <a:ext uri="{FF2B5EF4-FFF2-40B4-BE49-F238E27FC236}">
                <a16:creationId xmlns:a16="http://schemas.microsoft.com/office/drawing/2014/main" id="{FEEBD9E4-4CFA-483E-BA35-D3AF67B2EC86}"/>
              </a:ext>
            </a:extLst>
          </p:cNvPr>
          <p:cNvSpPr/>
          <p:nvPr/>
        </p:nvSpPr>
        <p:spPr>
          <a:xfrm>
            <a:off x="7612750" y="3798200"/>
            <a:ext cx="816300" cy="8163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pic>
        <p:nvPicPr>
          <p:cNvPr id="2050" name="Picture 2" descr="Cam Ev / Philip Johnson">
            <a:extLst>
              <a:ext uri="{FF2B5EF4-FFF2-40B4-BE49-F238E27FC236}">
                <a16:creationId xmlns:a16="http://schemas.microsoft.com/office/drawing/2014/main" id="{3682DCB8-9BCC-A932-9398-4B4EFA7D8A6E}"/>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b="-3"/>
          <a:stretch/>
        </p:blipFill>
        <p:spPr bwMode="auto">
          <a:xfrm>
            <a:off x="2320327" y="2842158"/>
            <a:ext cx="1971819" cy="1998634"/>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4B838BDA-6994-F9AA-3518-A1E9E3776203}"/>
              </a:ext>
            </a:extLst>
          </p:cNvPr>
          <p:cNvSpPr txBox="1"/>
          <p:nvPr/>
        </p:nvSpPr>
        <p:spPr>
          <a:xfrm>
            <a:off x="2285379" y="4867030"/>
            <a:ext cx="4573242" cy="253916"/>
          </a:xfrm>
          <a:prstGeom prst="rect">
            <a:avLst/>
          </a:prstGeom>
          <a:noFill/>
        </p:spPr>
        <p:txBody>
          <a:bodyPr wrap="square">
            <a:spAutoFit/>
          </a:bodyPr>
          <a:lstStyle/>
          <a:p>
            <a:pPr algn="ctr" fontAlgn="base"/>
            <a:r>
              <a:rPr lang="tr-TR" sz="1050" b="1" noProof="1">
                <a:solidFill>
                  <a:schemeClr val="tx2"/>
                </a:solidFill>
                <a:latin typeface="raleway" panose="020F0502020204030204" pitchFamily="2" charset="-94"/>
              </a:rPr>
              <a:t>Cam Ev</a:t>
            </a:r>
            <a:r>
              <a:rPr lang="en-GB" sz="1050" b="1" noProof="1">
                <a:solidFill>
                  <a:schemeClr val="tx2"/>
                </a:solidFill>
                <a:latin typeface="raleway" panose="020F0502020204030204" pitchFamily="2" charset="-94"/>
              </a:rPr>
              <a:t> </a:t>
            </a:r>
            <a:r>
              <a:rPr lang="tr-TR" sz="1050" b="1" noProof="1">
                <a:solidFill>
                  <a:schemeClr val="tx2"/>
                </a:solidFill>
                <a:latin typeface="raleway" panose="020F0502020204030204" pitchFamily="2" charset="-94"/>
              </a:rPr>
              <a:t>- Philip Johnson</a:t>
            </a:r>
          </a:p>
        </p:txBody>
      </p:sp>
      <p:sp>
        <p:nvSpPr>
          <p:cNvPr id="11" name="Metin kutusu 10">
            <a:extLst>
              <a:ext uri="{FF2B5EF4-FFF2-40B4-BE49-F238E27FC236}">
                <a16:creationId xmlns:a16="http://schemas.microsoft.com/office/drawing/2014/main" id="{2627AE15-4351-CE79-BD73-18070384DDAE}"/>
              </a:ext>
            </a:extLst>
          </p:cNvPr>
          <p:cNvSpPr txBox="1"/>
          <p:nvPr/>
        </p:nvSpPr>
        <p:spPr>
          <a:xfrm>
            <a:off x="5648532" y="4840794"/>
            <a:ext cx="4573242" cy="473206"/>
          </a:xfrm>
          <a:prstGeom prst="rect">
            <a:avLst/>
          </a:prstGeom>
          <a:noFill/>
        </p:spPr>
        <p:txBody>
          <a:bodyPr wrap="square">
            <a:spAutoFit/>
          </a:bodyPr>
          <a:lstStyle/>
          <a:p>
            <a:r>
              <a:rPr lang="tr-TR" sz="600" noProof="1">
                <a:hlinkClick r:id="rId4"/>
              </a:rPr>
              <a:t>https://mimarobot.com/tasarim/proje-dosyalar%C4%B1/photos/2222/johnson-evi-philip-johnson</a:t>
            </a:r>
            <a:endParaRPr lang="tr-TR" sz="600" noProof="1"/>
          </a:p>
          <a:p>
            <a:r>
              <a:rPr lang="tr-TR" sz="600" noProof="1">
                <a:hlinkClick r:id="rId5"/>
              </a:rPr>
              <a:t>https://archeyes.com/philip-johnsons-glass-house-an-icon-of-international-style-architecture/</a:t>
            </a:r>
            <a:endParaRPr lang="tr-TR" sz="600" noProof="1"/>
          </a:p>
          <a:p>
            <a:endParaRPr lang="tr-TR" sz="600" noProof="1"/>
          </a:p>
          <a:p>
            <a:endParaRPr lang="tr-TR" sz="675" noProof="1"/>
          </a:p>
        </p:txBody>
      </p:sp>
      <p:pic>
        <p:nvPicPr>
          <p:cNvPr id="2058" name="Picture 10" descr="Cam Ev Philip Johnson Archeyes simon garcia">
            <a:extLst>
              <a:ext uri="{FF2B5EF4-FFF2-40B4-BE49-F238E27FC236}">
                <a16:creationId xmlns:a16="http://schemas.microsoft.com/office/drawing/2014/main" id="{52B78209-B185-40ED-7834-BE3143EC8B4D}"/>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231055" y="529298"/>
            <a:ext cx="4061091" cy="216781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am Ev Philip Johnson Archeyes simon garcia">
            <a:extLst>
              <a:ext uri="{FF2B5EF4-FFF2-40B4-BE49-F238E27FC236}">
                <a16:creationId xmlns:a16="http://schemas.microsoft.com/office/drawing/2014/main" id="{67408C79-1890-DABD-37A2-8A9D02B68C75}"/>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241303" y="2842156"/>
            <a:ext cx="1820628" cy="1998635"/>
          </a:xfrm>
          <a:prstGeom prst="rect">
            <a:avLst/>
          </a:prstGeom>
          <a:noFill/>
          <a:extLst>
            <a:ext uri="{909E8E84-426E-40DD-AFC4-6F175D3DCCD1}">
              <a14:hiddenFill xmlns:a14="http://schemas.microsoft.com/office/drawing/2010/main">
                <a:solidFill>
                  <a:srgbClr val="FFFFFF"/>
                </a:solidFill>
              </a14:hiddenFill>
            </a:ext>
          </a:extLst>
        </p:spPr>
      </p:pic>
      <p:sp>
        <p:nvSpPr>
          <p:cNvPr id="339" name="Google Shape;339;p33">
            <a:extLst>
              <a:ext uri="{FF2B5EF4-FFF2-40B4-BE49-F238E27FC236}">
                <a16:creationId xmlns:a16="http://schemas.microsoft.com/office/drawing/2014/main" id="{41640D09-4275-D355-130D-AE39F43D4C5A}"/>
              </a:ext>
            </a:extLst>
          </p:cNvPr>
          <p:cNvSpPr/>
          <p:nvPr/>
        </p:nvSpPr>
        <p:spPr>
          <a:xfrm>
            <a:off x="6921200" y="2739475"/>
            <a:ext cx="2223000" cy="240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pic>
        <p:nvPicPr>
          <p:cNvPr id="2052" name="Picture 4" descr="pencere, mobilya, ağaç, masa içeren bir resim&#10;&#10;Yapay zeka tarafından oluşturulan içerik yanlış olabilir.">
            <a:extLst>
              <a:ext uri="{FF2B5EF4-FFF2-40B4-BE49-F238E27FC236}">
                <a16:creationId xmlns:a16="http://schemas.microsoft.com/office/drawing/2014/main" id="{FA7D68AA-8194-9E53-A3C7-D85329EE5544}"/>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p:blipFill>
        <p:spPr bwMode="auto">
          <a:xfrm>
            <a:off x="4572000" y="527642"/>
            <a:ext cx="4061091" cy="4313151"/>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a:extLst>
              <a:ext uri="{FF2B5EF4-FFF2-40B4-BE49-F238E27FC236}">
                <a16:creationId xmlns:a16="http://schemas.microsoft.com/office/drawing/2014/main" id="{3FEFA99C-DA0D-D078-353E-B6C797353293}"/>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5" name="Dikdörtgen 4">
            <a:extLst>
              <a:ext uri="{FF2B5EF4-FFF2-40B4-BE49-F238E27FC236}">
                <a16:creationId xmlns:a16="http://schemas.microsoft.com/office/drawing/2014/main" id="{63C72824-EA79-29B3-6700-E57E3740E901}"/>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6" name="Dikdörtgen 5">
            <a:extLst>
              <a:ext uri="{FF2B5EF4-FFF2-40B4-BE49-F238E27FC236}">
                <a16:creationId xmlns:a16="http://schemas.microsoft.com/office/drawing/2014/main" id="{AE662925-3D35-0534-B38F-63A2927B562E}"/>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7" name="Dikdörtgen 6">
            <a:extLst>
              <a:ext uri="{FF2B5EF4-FFF2-40B4-BE49-F238E27FC236}">
                <a16:creationId xmlns:a16="http://schemas.microsoft.com/office/drawing/2014/main" id="{36644E20-5BCF-B2B6-D182-F83F9ADE097D}"/>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8" name="Dikdörtgen 7">
            <a:extLst>
              <a:ext uri="{FF2B5EF4-FFF2-40B4-BE49-F238E27FC236}">
                <a16:creationId xmlns:a16="http://schemas.microsoft.com/office/drawing/2014/main" id="{F6311BC8-5293-37F6-D644-04ADBCF71DA4}"/>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5E4A519B-9C87-D4BE-B3F5-365A4F7D0936}"/>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2" name="Dikdörtgen 11">
            <a:extLst>
              <a:ext uri="{FF2B5EF4-FFF2-40B4-BE49-F238E27FC236}">
                <a16:creationId xmlns:a16="http://schemas.microsoft.com/office/drawing/2014/main" id="{6803712E-99DD-890C-B4AC-2C52535BA541}"/>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3" name="Dikdörtgen 12">
            <a:extLst>
              <a:ext uri="{FF2B5EF4-FFF2-40B4-BE49-F238E27FC236}">
                <a16:creationId xmlns:a16="http://schemas.microsoft.com/office/drawing/2014/main" id="{9A30DEF8-B532-A004-9B0B-A03C7FC69FBC}"/>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4" name="Dikdörtgen 13">
            <a:extLst>
              <a:ext uri="{FF2B5EF4-FFF2-40B4-BE49-F238E27FC236}">
                <a16:creationId xmlns:a16="http://schemas.microsoft.com/office/drawing/2014/main" id="{972BA00F-CEA1-B094-33E3-B166260AC52F}"/>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15" name="Dikdörtgen 14">
            <a:extLst>
              <a:ext uri="{FF2B5EF4-FFF2-40B4-BE49-F238E27FC236}">
                <a16:creationId xmlns:a16="http://schemas.microsoft.com/office/drawing/2014/main" id="{D9E62772-8E19-45F5-BC5B-83A8CA9C882C}"/>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16" name="Dikdörtgen 15">
            <a:extLst>
              <a:ext uri="{FF2B5EF4-FFF2-40B4-BE49-F238E27FC236}">
                <a16:creationId xmlns:a16="http://schemas.microsoft.com/office/drawing/2014/main" id="{70C0F393-97E7-C84C-E253-98CDD84FC137}"/>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17" name="Dikdörtgen 16">
            <a:extLst>
              <a:ext uri="{FF2B5EF4-FFF2-40B4-BE49-F238E27FC236}">
                <a16:creationId xmlns:a16="http://schemas.microsoft.com/office/drawing/2014/main" id="{8C48B847-1D9E-EA6A-224A-A19D7FF9F967}"/>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18" name="Dikdörtgen 17">
            <a:extLst>
              <a:ext uri="{FF2B5EF4-FFF2-40B4-BE49-F238E27FC236}">
                <a16:creationId xmlns:a16="http://schemas.microsoft.com/office/drawing/2014/main" id="{52E4E5A1-0C28-09C3-A31E-CE1E8F0EB87F}"/>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19" name="Dikdörtgen 18">
            <a:extLst>
              <a:ext uri="{FF2B5EF4-FFF2-40B4-BE49-F238E27FC236}">
                <a16:creationId xmlns:a16="http://schemas.microsoft.com/office/drawing/2014/main" id="{66A71659-BEF9-6A1F-E168-4746C36C909B}"/>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20" name="Dikdörtgen 19">
            <a:extLst>
              <a:ext uri="{FF2B5EF4-FFF2-40B4-BE49-F238E27FC236}">
                <a16:creationId xmlns:a16="http://schemas.microsoft.com/office/drawing/2014/main" id="{BA4B88A1-4A71-63AE-F795-1B79FECE23ED}"/>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21" name="Dikdörtgen 20">
            <a:extLst>
              <a:ext uri="{FF2B5EF4-FFF2-40B4-BE49-F238E27FC236}">
                <a16:creationId xmlns:a16="http://schemas.microsoft.com/office/drawing/2014/main" id="{65B09BA6-F8B9-A5DC-6CEC-3567C1C1B51D}"/>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22" name="Dikdörtgen 21">
            <a:extLst>
              <a:ext uri="{FF2B5EF4-FFF2-40B4-BE49-F238E27FC236}">
                <a16:creationId xmlns:a16="http://schemas.microsoft.com/office/drawing/2014/main" id="{36CBE62E-7123-529E-8CDC-A5FC310B79B7}"/>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23" name="Dikdörtgen 22">
            <a:extLst>
              <a:ext uri="{FF2B5EF4-FFF2-40B4-BE49-F238E27FC236}">
                <a16:creationId xmlns:a16="http://schemas.microsoft.com/office/drawing/2014/main" id="{819C56D7-4807-6698-F42A-0EEEDA1A1FEE}"/>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Y</a:t>
            </a:r>
          </a:p>
        </p:txBody>
      </p:sp>
      <p:sp>
        <p:nvSpPr>
          <p:cNvPr id="24" name="Dikdörtgen 23">
            <a:extLst>
              <a:ext uri="{FF2B5EF4-FFF2-40B4-BE49-F238E27FC236}">
                <a16:creationId xmlns:a16="http://schemas.microsoft.com/office/drawing/2014/main" id="{F41B9493-02DA-F124-F98E-4CE8974B0ACB}"/>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25" name="Dikdörtgen 24">
            <a:extLst>
              <a:ext uri="{FF2B5EF4-FFF2-40B4-BE49-F238E27FC236}">
                <a16:creationId xmlns:a16="http://schemas.microsoft.com/office/drawing/2014/main" id="{14C2DDA6-9763-3236-B1B4-DF6B326CF32C}"/>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6" name="Dikdörtgen 25">
            <a:extLst>
              <a:ext uri="{FF2B5EF4-FFF2-40B4-BE49-F238E27FC236}">
                <a16:creationId xmlns:a16="http://schemas.microsoft.com/office/drawing/2014/main" id="{9B6CB9BD-BF21-8475-86BD-8A327F4DE969}"/>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7" name="Dikdörtgen 26">
            <a:extLst>
              <a:ext uri="{FF2B5EF4-FFF2-40B4-BE49-F238E27FC236}">
                <a16:creationId xmlns:a16="http://schemas.microsoft.com/office/drawing/2014/main" id="{73304E29-9326-F8A7-613C-ECC5F5F899E9}"/>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8" name="Dikdörtgen 27">
            <a:extLst>
              <a:ext uri="{FF2B5EF4-FFF2-40B4-BE49-F238E27FC236}">
                <a16:creationId xmlns:a16="http://schemas.microsoft.com/office/drawing/2014/main" id="{0C0E6694-7CF7-24E6-06BE-DFDC61E85760}"/>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29" name="Dikdörtgen 28">
            <a:extLst>
              <a:ext uri="{FF2B5EF4-FFF2-40B4-BE49-F238E27FC236}">
                <a16:creationId xmlns:a16="http://schemas.microsoft.com/office/drawing/2014/main" id="{232A7EEF-B665-4D8C-ADA1-40821E1FCEE4}"/>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30" name="Dikdörtgen 29">
            <a:extLst>
              <a:ext uri="{FF2B5EF4-FFF2-40B4-BE49-F238E27FC236}">
                <a16:creationId xmlns:a16="http://schemas.microsoft.com/office/drawing/2014/main" id="{40DA4619-F586-EFAB-B3D7-758A48DDA2B6}"/>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S</a:t>
            </a:r>
          </a:p>
        </p:txBody>
      </p:sp>
      <p:sp>
        <p:nvSpPr>
          <p:cNvPr id="31" name="Dikdörtgen 30">
            <a:extLst>
              <a:ext uri="{FF2B5EF4-FFF2-40B4-BE49-F238E27FC236}">
                <a16:creationId xmlns:a16="http://schemas.microsoft.com/office/drawing/2014/main" id="{ED84E608-C169-A1A2-11ED-9D3FBCAD8477}"/>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32" name="Dikdörtgen 31">
            <a:extLst>
              <a:ext uri="{FF2B5EF4-FFF2-40B4-BE49-F238E27FC236}">
                <a16:creationId xmlns:a16="http://schemas.microsoft.com/office/drawing/2014/main" id="{27B4E535-AA6A-D5F0-9488-CDED98D7BA5D}"/>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33" name="Dikdörtgen 32">
            <a:extLst>
              <a:ext uri="{FF2B5EF4-FFF2-40B4-BE49-F238E27FC236}">
                <a16:creationId xmlns:a16="http://schemas.microsoft.com/office/drawing/2014/main" id="{BCB97291-600D-D2A9-D716-1D5BD6A281F5}"/>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Tree>
    <p:extLst>
      <p:ext uri="{BB962C8B-B14F-4D97-AF65-F5344CB8AC3E}">
        <p14:creationId xmlns:p14="http://schemas.microsoft.com/office/powerpoint/2010/main" val="32730847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ppt_w</p:attrName>
                                        </p:attrNameLst>
                                      </p:cBhvr>
                                      <p:tavLst>
                                        <p:tav tm="0" fmla="#ppt_w*sin(2.5*pi*$)">
                                          <p:val>
                                            <p:fltVal val="0"/>
                                          </p:val>
                                        </p:tav>
                                        <p:tav tm="100000">
                                          <p:val>
                                            <p:fltVal val="1"/>
                                          </p:val>
                                        </p:tav>
                                      </p:tavLst>
                                    </p:anim>
                                    <p:anim calcmode="lin" valueType="num">
                                      <p:cBhvr>
                                        <p:cTn id="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000"/>
                                        <p:tgtEl>
                                          <p:spTgt spid="19"/>
                                        </p:tgtEl>
                                      </p:cBhvr>
                                    </p:animEffect>
                                    <p:anim calcmode="lin" valueType="num">
                                      <p:cBhvr>
                                        <p:cTn id="15" dur="2000" fill="hold"/>
                                        <p:tgtEl>
                                          <p:spTgt spid="19"/>
                                        </p:tgtEl>
                                        <p:attrNameLst>
                                          <p:attrName>ppt_w</p:attrName>
                                        </p:attrNameLst>
                                      </p:cBhvr>
                                      <p:tavLst>
                                        <p:tav tm="0" fmla="#ppt_w*sin(2.5*pi*$)">
                                          <p:val>
                                            <p:fltVal val="0"/>
                                          </p:val>
                                        </p:tav>
                                        <p:tav tm="100000">
                                          <p:val>
                                            <p:fltVal val="1"/>
                                          </p:val>
                                        </p:tav>
                                      </p:tavLst>
                                    </p:anim>
                                    <p:anim calcmode="lin" valueType="num">
                                      <p:cBhvr>
                                        <p:cTn id="16"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heel(1)">
                                      <p:cBhvr>
                                        <p:cTn id="21" dur="2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heel(1)">
                                      <p:cBhvr>
                                        <p:cTn id="2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4"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CDC88D97-22D8-1C04-9157-9D17BBA1C54A}"/>
            </a:ext>
          </a:extLst>
        </p:cNvPr>
        <p:cNvGrpSpPr/>
        <p:nvPr/>
      </p:nvGrpSpPr>
      <p:grpSpPr>
        <a:xfrm>
          <a:off x="0" y="0"/>
          <a:ext cx="0" cy="0"/>
          <a:chOff x="0" y="0"/>
          <a:chExt cx="0" cy="0"/>
        </a:xfrm>
      </p:grpSpPr>
      <p:sp>
        <p:nvSpPr>
          <p:cNvPr id="15" name="Google Shape;338;p33">
            <a:extLst>
              <a:ext uri="{FF2B5EF4-FFF2-40B4-BE49-F238E27FC236}">
                <a16:creationId xmlns:a16="http://schemas.microsoft.com/office/drawing/2014/main" id="{3BC05CA7-B3CA-0841-59ED-0B23BEDED6D7}"/>
              </a:ext>
            </a:extLst>
          </p:cNvPr>
          <p:cNvSpPr/>
          <p:nvPr/>
        </p:nvSpPr>
        <p:spPr>
          <a:xfrm rot="16200000">
            <a:off x="6898847" y="673530"/>
            <a:ext cx="1823900" cy="476840"/>
          </a:xfrm>
          <a:prstGeom prst="rect">
            <a:avLst/>
          </a:prstGeom>
          <a:solidFill>
            <a:schemeClr val="tx1">
              <a:lumMod val="10000"/>
              <a:lumOff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36" name="Google Shape;336;p33">
            <a:extLst>
              <a:ext uri="{FF2B5EF4-FFF2-40B4-BE49-F238E27FC236}">
                <a16:creationId xmlns:a16="http://schemas.microsoft.com/office/drawing/2014/main" id="{8FA90A30-0308-EE71-EEA3-D2B8A162FF03}"/>
              </a:ext>
            </a:extLst>
          </p:cNvPr>
          <p:cNvSpPr/>
          <p:nvPr/>
        </p:nvSpPr>
        <p:spPr>
          <a:xfrm>
            <a:off x="4848075" y="0"/>
            <a:ext cx="1239300" cy="1695900"/>
          </a:xfrm>
          <a:prstGeom prst="rect">
            <a:avLst/>
          </a:prstGeom>
          <a:noFill/>
          <a:ln w="9525" cap="flat" cmpd="sng">
            <a:solidFill>
              <a:schemeClr val="tx1">
                <a:lumMod val="50000"/>
                <a:lumOff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37" name="Google Shape;337;p33">
            <a:extLst>
              <a:ext uri="{FF2B5EF4-FFF2-40B4-BE49-F238E27FC236}">
                <a16:creationId xmlns:a16="http://schemas.microsoft.com/office/drawing/2014/main" id="{FBE5CC1D-E664-E31B-4339-D3CC88C92902}"/>
              </a:ext>
            </a:extLst>
          </p:cNvPr>
          <p:cNvSpPr/>
          <p:nvPr/>
        </p:nvSpPr>
        <p:spPr>
          <a:xfrm>
            <a:off x="5022075" y="0"/>
            <a:ext cx="891300" cy="1397100"/>
          </a:xfrm>
          <a:prstGeom prst="rect">
            <a:avLst/>
          </a:prstGeom>
          <a:noFill/>
          <a:ln w="9525" cap="flat" cmpd="sng">
            <a:solidFill>
              <a:schemeClr val="tx1">
                <a:lumMod val="50000"/>
                <a:lumOff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38" name="Google Shape;338;p33">
            <a:extLst>
              <a:ext uri="{FF2B5EF4-FFF2-40B4-BE49-F238E27FC236}">
                <a16:creationId xmlns:a16="http://schemas.microsoft.com/office/drawing/2014/main" id="{733F66D7-EB04-1788-630F-3DA4EBF3A162}"/>
              </a:ext>
            </a:extLst>
          </p:cNvPr>
          <p:cNvSpPr/>
          <p:nvPr/>
        </p:nvSpPr>
        <p:spPr>
          <a:xfrm>
            <a:off x="7320100" y="529000"/>
            <a:ext cx="1823900" cy="47684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39" name="Google Shape;339;p33">
            <a:extLst>
              <a:ext uri="{FF2B5EF4-FFF2-40B4-BE49-F238E27FC236}">
                <a16:creationId xmlns:a16="http://schemas.microsoft.com/office/drawing/2014/main" id="{701B4F3D-BEED-8412-572D-B967E2534DB6}"/>
              </a:ext>
            </a:extLst>
          </p:cNvPr>
          <p:cNvSpPr/>
          <p:nvPr/>
        </p:nvSpPr>
        <p:spPr>
          <a:xfrm>
            <a:off x="6921200" y="2739475"/>
            <a:ext cx="2223000" cy="2404200"/>
          </a:xfrm>
          <a:prstGeom prst="rect">
            <a:avLst/>
          </a:prstGeom>
          <a:noFill/>
          <a:ln w="9525" cap="flat" cmpd="sng">
            <a:solidFill>
              <a:schemeClr val="tx1">
                <a:lumMod val="50000"/>
                <a:lumOff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40" name="Google Shape;340;p33">
            <a:extLst>
              <a:ext uri="{FF2B5EF4-FFF2-40B4-BE49-F238E27FC236}">
                <a16:creationId xmlns:a16="http://schemas.microsoft.com/office/drawing/2014/main" id="{713B3B41-385A-A060-9A8F-458C5E007D53}"/>
              </a:ext>
            </a:extLst>
          </p:cNvPr>
          <p:cNvSpPr/>
          <p:nvPr/>
        </p:nvSpPr>
        <p:spPr>
          <a:xfrm>
            <a:off x="7294000" y="2739475"/>
            <a:ext cx="1850100" cy="2404200"/>
          </a:xfrm>
          <a:prstGeom prst="rect">
            <a:avLst/>
          </a:prstGeom>
          <a:noFill/>
          <a:ln w="9525" cap="flat" cmpd="sng">
            <a:solidFill>
              <a:schemeClr val="tx1">
                <a:lumMod val="50000"/>
                <a:lumOff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45" name="Google Shape;345;p33">
            <a:extLst>
              <a:ext uri="{FF2B5EF4-FFF2-40B4-BE49-F238E27FC236}">
                <a16:creationId xmlns:a16="http://schemas.microsoft.com/office/drawing/2014/main" id="{2C775A5A-334F-43BE-A9A2-3A20C47D9BD2}"/>
              </a:ext>
            </a:extLst>
          </p:cNvPr>
          <p:cNvSpPr/>
          <p:nvPr/>
        </p:nvSpPr>
        <p:spPr>
          <a:xfrm>
            <a:off x="7612750" y="3798200"/>
            <a:ext cx="816300" cy="816300"/>
          </a:xfrm>
          <a:prstGeom prst="ellipse">
            <a:avLst/>
          </a:prstGeom>
          <a:noFill/>
          <a:ln w="9525" cap="flat" cmpd="sng">
            <a:solidFill>
              <a:schemeClr val="tx1">
                <a:lumMod val="50000"/>
                <a:lumOff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4" name="Google Shape;338;p33">
            <a:extLst>
              <a:ext uri="{FF2B5EF4-FFF2-40B4-BE49-F238E27FC236}">
                <a16:creationId xmlns:a16="http://schemas.microsoft.com/office/drawing/2014/main" id="{873A1E95-B0A8-91EA-7BC6-E2BA33710838}"/>
              </a:ext>
            </a:extLst>
          </p:cNvPr>
          <p:cNvSpPr/>
          <p:nvPr/>
        </p:nvSpPr>
        <p:spPr>
          <a:xfrm>
            <a:off x="0" y="290580"/>
            <a:ext cx="4025590" cy="476840"/>
          </a:xfrm>
          <a:prstGeom prst="rect">
            <a:avLst/>
          </a:prstGeom>
          <a:solidFill>
            <a:schemeClr val="tx1">
              <a:lumMod val="25000"/>
              <a:lumOff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5" name="Google Shape;338;p33">
            <a:extLst>
              <a:ext uri="{FF2B5EF4-FFF2-40B4-BE49-F238E27FC236}">
                <a16:creationId xmlns:a16="http://schemas.microsoft.com/office/drawing/2014/main" id="{3F1D14A0-F4DD-98B9-7058-7F9E38874C51}"/>
              </a:ext>
            </a:extLst>
          </p:cNvPr>
          <p:cNvSpPr/>
          <p:nvPr/>
        </p:nvSpPr>
        <p:spPr>
          <a:xfrm>
            <a:off x="2092711" y="2062976"/>
            <a:ext cx="473341" cy="3080699"/>
          </a:xfrm>
          <a:prstGeom prst="rect">
            <a:avLst/>
          </a:prstGeom>
          <a:solidFill>
            <a:schemeClr val="tx1">
              <a:lumMod val="10000"/>
              <a:lumOff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10" name="Başlık 1">
            <a:extLst>
              <a:ext uri="{FF2B5EF4-FFF2-40B4-BE49-F238E27FC236}">
                <a16:creationId xmlns:a16="http://schemas.microsoft.com/office/drawing/2014/main" id="{161D04A0-5099-5C4F-C5C6-D7FB725E8D65}"/>
              </a:ext>
            </a:extLst>
          </p:cNvPr>
          <p:cNvSpPr txBox="1">
            <a:spLocks/>
          </p:cNvSpPr>
          <p:nvPr/>
        </p:nvSpPr>
        <p:spPr>
          <a:xfrm>
            <a:off x="426623" y="2168653"/>
            <a:ext cx="5076444" cy="115214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anrope"/>
              <a:buNone/>
              <a:defRPr sz="6000" b="1" i="0" u="none" strike="noStrike" cap="none">
                <a:solidFill>
                  <a:schemeClr val="dk1"/>
                </a:solidFill>
                <a:latin typeface="Manrope SemiBold"/>
                <a:ea typeface="Manrope SemiBold"/>
                <a:cs typeface="Manrope SemiBold"/>
                <a:sym typeface="Manrope SemiBold"/>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pPr algn="l"/>
            <a:r>
              <a:rPr lang="tr-TR" sz="2500" noProof="1"/>
              <a:t>BETON DUVARIN İNSAN PSİKOLOJİSİ ÜZERİNDEKİ ETKİSİ</a:t>
            </a:r>
          </a:p>
        </p:txBody>
      </p:sp>
      <p:pic>
        <p:nvPicPr>
          <p:cNvPr id="6146" name="Picture 2" descr="Şekil 4">
            <a:extLst>
              <a:ext uri="{FF2B5EF4-FFF2-40B4-BE49-F238E27FC236}">
                <a16:creationId xmlns:a16="http://schemas.microsoft.com/office/drawing/2014/main" id="{0C55F300-3968-E30F-06B6-17976980CDB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448301" y="361167"/>
            <a:ext cx="3323842" cy="2011330"/>
          </a:xfrm>
          <a:prstGeom prst="rect">
            <a:avLst/>
          </a:prstGeom>
          <a:noFill/>
          <a:extLst>
            <a:ext uri="{909E8E84-426E-40DD-AFC4-6F175D3DCCD1}">
              <a14:hiddenFill xmlns:a14="http://schemas.microsoft.com/office/drawing/2010/main">
                <a:solidFill>
                  <a:srgbClr val="FFFFFF"/>
                </a:solidFill>
              </a14:hiddenFill>
            </a:ext>
          </a:extLst>
        </p:spPr>
      </p:pic>
      <p:sp>
        <p:nvSpPr>
          <p:cNvPr id="11" name="İçerik Yer Tutucusu 2">
            <a:extLst>
              <a:ext uri="{FF2B5EF4-FFF2-40B4-BE49-F238E27FC236}">
                <a16:creationId xmlns:a16="http://schemas.microsoft.com/office/drawing/2014/main" id="{9488E00B-98BA-3AB3-BA32-B6C4D5F4260B}"/>
              </a:ext>
            </a:extLst>
          </p:cNvPr>
          <p:cNvSpPr txBox="1">
            <a:spLocks/>
          </p:cNvSpPr>
          <p:nvPr/>
        </p:nvSpPr>
        <p:spPr>
          <a:xfrm>
            <a:off x="501907" y="3196746"/>
            <a:ext cx="4902199" cy="1394888"/>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anrope"/>
              <a:buNone/>
              <a:defRPr sz="17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0"/>
              </a:spcBef>
              <a:spcAft>
                <a:spcPts val="0"/>
              </a:spcAft>
              <a:buClr>
                <a:schemeClr val="dk1"/>
              </a:buClr>
              <a:buSzPts val="1800"/>
              <a:buFont typeface="Manrope"/>
              <a:buNone/>
              <a:defRPr sz="1800" b="0" i="0" u="none" strike="noStrike" cap="none">
                <a:solidFill>
                  <a:schemeClr val="dk1"/>
                </a:solidFill>
                <a:latin typeface="Manrope"/>
                <a:ea typeface="Manrope"/>
                <a:cs typeface="Manrope"/>
                <a:sym typeface="Manrope"/>
              </a:defRPr>
            </a:lvl9pPr>
          </a:lstStyle>
          <a:p>
            <a:pPr algn="l"/>
            <a:r>
              <a:rPr lang="tr-TR" sz="1275" noProof="1">
                <a:latin typeface="Manrope" panose="020B0604020202020204" charset="0"/>
              </a:rPr>
              <a:t>              Beton cesur ve baskın bir izlenim verir. Tek yönlülük, odaklanma, katılık, tekdüzelik vb. önerir. Az bakım ve   dikkat dağıtıcı hiçbir şeye ihtiyaç duyulmayan bir çalışma ortamı için en uygunu olabilir.</a:t>
            </a:r>
          </a:p>
        </p:txBody>
      </p:sp>
      <p:pic>
        <p:nvPicPr>
          <p:cNvPr id="7170" name="Picture 2">
            <a:extLst>
              <a:ext uri="{FF2B5EF4-FFF2-40B4-BE49-F238E27FC236}">
                <a16:creationId xmlns:a16="http://schemas.microsoft.com/office/drawing/2014/main" id="{21C205B9-4814-127D-12F3-FB608A515F6B}"/>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371855" y="360304"/>
            <a:ext cx="4902200" cy="2012193"/>
          </a:xfrm>
          <a:prstGeom prst="rect">
            <a:avLst/>
          </a:prstGeom>
          <a:noFill/>
          <a:extLst>
            <a:ext uri="{909E8E84-426E-40DD-AFC4-6F175D3DCCD1}">
              <a14:hiddenFill xmlns:a14="http://schemas.microsoft.com/office/drawing/2010/main">
                <a:solidFill>
                  <a:srgbClr val="FFFFFF"/>
                </a:solidFill>
              </a14:hiddenFill>
            </a:ext>
          </a:extLst>
        </p:spPr>
      </p:pic>
      <p:sp>
        <p:nvSpPr>
          <p:cNvPr id="12" name="Metin kutusu 11">
            <a:extLst>
              <a:ext uri="{FF2B5EF4-FFF2-40B4-BE49-F238E27FC236}">
                <a16:creationId xmlns:a16="http://schemas.microsoft.com/office/drawing/2014/main" id="{A30A5740-7E50-F0C3-4EDD-155B630F05D1}"/>
              </a:ext>
            </a:extLst>
          </p:cNvPr>
          <p:cNvSpPr txBox="1"/>
          <p:nvPr/>
        </p:nvSpPr>
        <p:spPr>
          <a:xfrm>
            <a:off x="0" y="4733440"/>
            <a:ext cx="4572000" cy="461665"/>
          </a:xfrm>
          <a:prstGeom prst="rect">
            <a:avLst/>
          </a:prstGeom>
          <a:noFill/>
        </p:spPr>
        <p:txBody>
          <a:bodyPr wrap="square">
            <a:spAutoFit/>
          </a:bodyPr>
          <a:lstStyle/>
          <a:p>
            <a:r>
              <a:rPr lang="tr-TR" sz="600" noProof="1">
                <a:hlinkClick r:id="rId5"/>
              </a:rPr>
              <a:t>https://www.nature.com/articles/palcomms201735/figures/6</a:t>
            </a:r>
            <a:endParaRPr lang="tr-TR" sz="600" noProof="1"/>
          </a:p>
          <a:p>
            <a:r>
              <a:rPr lang="tr-TR" sz="600" noProof="1">
                <a:hlinkClick r:id="rId6"/>
              </a:rPr>
              <a:t>https://www.re-thinkingthefuture.com/materials-construction/a3179-how-do-materials-affect-human-psychology/</a:t>
            </a:r>
            <a:endParaRPr lang="tr-TR" sz="600" noProof="1"/>
          </a:p>
          <a:p>
            <a:r>
              <a:rPr lang="tr-TR" sz="600" noProof="1">
                <a:hlinkClick r:id="rId7"/>
              </a:rPr>
              <a:t>https://cimsa.com.tr/formulhane/blog/brut-beton/</a:t>
            </a:r>
            <a:endParaRPr lang="tr-TR" sz="600" noProof="1"/>
          </a:p>
          <a:p>
            <a:endParaRPr lang="tr-TR" sz="600" noProof="1"/>
          </a:p>
        </p:txBody>
      </p:sp>
      <p:sp>
        <p:nvSpPr>
          <p:cNvPr id="13" name="Google Shape;338;p33">
            <a:extLst>
              <a:ext uri="{FF2B5EF4-FFF2-40B4-BE49-F238E27FC236}">
                <a16:creationId xmlns:a16="http://schemas.microsoft.com/office/drawing/2014/main" id="{7B4B4F82-7ABC-3B4D-17F7-72B6BB9CCF71}"/>
              </a:ext>
            </a:extLst>
          </p:cNvPr>
          <p:cNvSpPr/>
          <p:nvPr/>
        </p:nvSpPr>
        <p:spPr>
          <a:xfrm>
            <a:off x="5118560" y="4768904"/>
            <a:ext cx="4025590" cy="374595"/>
          </a:xfrm>
          <a:prstGeom prst="rect">
            <a:avLst/>
          </a:prstGeom>
          <a:solidFill>
            <a:schemeClr val="tx1">
              <a:lumMod val="25000"/>
              <a:lumOff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pic>
        <p:nvPicPr>
          <p:cNvPr id="6148" name="Picture 4" descr="Şekil 6">
            <a:extLst>
              <a:ext uri="{FF2B5EF4-FFF2-40B4-BE49-F238E27FC236}">
                <a16:creationId xmlns:a16="http://schemas.microsoft.com/office/drawing/2014/main" id="{370BE895-9384-DD4E-A0CB-3FD6EB54E435}"/>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5445679" y="2485205"/>
            <a:ext cx="3323843" cy="253088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D712D905-B168-897E-ED94-B53B2FF35FA1}"/>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3" name="Dikdörtgen 2">
            <a:extLst>
              <a:ext uri="{FF2B5EF4-FFF2-40B4-BE49-F238E27FC236}">
                <a16:creationId xmlns:a16="http://schemas.microsoft.com/office/drawing/2014/main" id="{FC2FC3C8-2222-61ED-13F3-0A7711E42C0F}"/>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6" name="Dikdörtgen 5">
            <a:extLst>
              <a:ext uri="{FF2B5EF4-FFF2-40B4-BE49-F238E27FC236}">
                <a16:creationId xmlns:a16="http://schemas.microsoft.com/office/drawing/2014/main" id="{621CEB7D-C5CF-A9C5-E46A-FB0138A069CD}"/>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7" name="Dikdörtgen 6">
            <a:extLst>
              <a:ext uri="{FF2B5EF4-FFF2-40B4-BE49-F238E27FC236}">
                <a16:creationId xmlns:a16="http://schemas.microsoft.com/office/drawing/2014/main" id="{C261256B-594A-D90A-FA60-311D5396B10A}"/>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8" name="Dikdörtgen 7">
            <a:extLst>
              <a:ext uri="{FF2B5EF4-FFF2-40B4-BE49-F238E27FC236}">
                <a16:creationId xmlns:a16="http://schemas.microsoft.com/office/drawing/2014/main" id="{F472DD60-8F29-3263-B844-87DC706D37BB}"/>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9" name="Dikdörtgen 8">
            <a:extLst>
              <a:ext uri="{FF2B5EF4-FFF2-40B4-BE49-F238E27FC236}">
                <a16:creationId xmlns:a16="http://schemas.microsoft.com/office/drawing/2014/main" id="{44D9B8BF-AE56-DFB2-39CD-C0B195A51A01}"/>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Ğ</a:t>
            </a:r>
          </a:p>
        </p:txBody>
      </p:sp>
      <p:sp>
        <p:nvSpPr>
          <p:cNvPr id="14" name="Dikdörtgen 13">
            <a:extLst>
              <a:ext uri="{FF2B5EF4-FFF2-40B4-BE49-F238E27FC236}">
                <a16:creationId xmlns:a16="http://schemas.microsoft.com/office/drawing/2014/main" id="{204FE18E-92EA-D90C-57CC-DCFB3DC7D732}"/>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6" name="Dikdörtgen 15">
            <a:extLst>
              <a:ext uri="{FF2B5EF4-FFF2-40B4-BE49-F238E27FC236}">
                <a16:creationId xmlns:a16="http://schemas.microsoft.com/office/drawing/2014/main" id="{A89721A4-88C8-A410-D2AF-97650BD7B3F0}"/>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7" name="Dikdörtgen 16">
            <a:extLst>
              <a:ext uri="{FF2B5EF4-FFF2-40B4-BE49-F238E27FC236}">
                <a16:creationId xmlns:a16="http://schemas.microsoft.com/office/drawing/2014/main" id="{79A52498-17C7-426B-59A0-B51290C80B82}"/>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8" name="Dikdörtgen 17">
            <a:extLst>
              <a:ext uri="{FF2B5EF4-FFF2-40B4-BE49-F238E27FC236}">
                <a16:creationId xmlns:a16="http://schemas.microsoft.com/office/drawing/2014/main" id="{28EB2425-7BD6-BBBA-9B7C-C245C4E4EF64}"/>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9" name="Dikdörtgen 18">
            <a:extLst>
              <a:ext uri="{FF2B5EF4-FFF2-40B4-BE49-F238E27FC236}">
                <a16:creationId xmlns:a16="http://schemas.microsoft.com/office/drawing/2014/main" id="{2CDF41F6-471E-E701-9BFA-29A3544223D1}"/>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0" name="Dikdörtgen 19">
            <a:extLst>
              <a:ext uri="{FF2B5EF4-FFF2-40B4-BE49-F238E27FC236}">
                <a16:creationId xmlns:a16="http://schemas.microsoft.com/office/drawing/2014/main" id="{25E13182-7C92-D445-5E0A-290B2B7228C7}"/>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1" name="Dikdörtgen 20">
            <a:extLst>
              <a:ext uri="{FF2B5EF4-FFF2-40B4-BE49-F238E27FC236}">
                <a16:creationId xmlns:a16="http://schemas.microsoft.com/office/drawing/2014/main" id="{63C9B8BB-3FC5-9A03-9A54-C3E1C702901C}"/>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22" name="Dikdörtgen 21">
            <a:extLst>
              <a:ext uri="{FF2B5EF4-FFF2-40B4-BE49-F238E27FC236}">
                <a16:creationId xmlns:a16="http://schemas.microsoft.com/office/drawing/2014/main" id="{68D4006C-5B93-204E-4093-8596C53A9B76}"/>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23" name="Dikdörtgen 22">
            <a:extLst>
              <a:ext uri="{FF2B5EF4-FFF2-40B4-BE49-F238E27FC236}">
                <a16:creationId xmlns:a16="http://schemas.microsoft.com/office/drawing/2014/main" id="{AAE1E45B-4357-EE4D-E577-6AA0524AE93E}"/>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24" name="Dikdörtgen 23">
            <a:extLst>
              <a:ext uri="{FF2B5EF4-FFF2-40B4-BE49-F238E27FC236}">
                <a16:creationId xmlns:a16="http://schemas.microsoft.com/office/drawing/2014/main" id="{56622E8F-9121-EF3C-DBF3-AE32DAF60DAD}"/>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25" name="Dikdörtgen 24">
            <a:extLst>
              <a:ext uri="{FF2B5EF4-FFF2-40B4-BE49-F238E27FC236}">
                <a16:creationId xmlns:a16="http://schemas.microsoft.com/office/drawing/2014/main" id="{60F74039-8336-7275-F2E2-888207A2EC72}"/>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26" name="Dikdörtgen 25">
            <a:extLst>
              <a:ext uri="{FF2B5EF4-FFF2-40B4-BE49-F238E27FC236}">
                <a16:creationId xmlns:a16="http://schemas.microsoft.com/office/drawing/2014/main" id="{98363CF9-13F0-419F-43FB-A3B3D912E3CD}"/>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Y</a:t>
            </a:r>
          </a:p>
        </p:txBody>
      </p:sp>
      <p:sp>
        <p:nvSpPr>
          <p:cNvPr id="27" name="Dikdörtgen 26">
            <a:extLst>
              <a:ext uri="{FF2B5EF4-FFF2-40B4-BE49-F238E27FC236}">
                <a16:creationId xmlns:a16="http://schemas.microsoft.com/office/drawing/2014/main" id="{123C0098-AD56-10AF-677B-CCEA463DA8B5}"/>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28" name="Dikdörtgen 27">
            <a:extLst>
              <a:ext uri="{FF2B5EF4-FFF2-40B4-BE49-F238E27FC236}">
                <a16:creationId xmlns:a16="http://schemas.microsoft.com/office/drawing/2014/main" id="{293BB00F-2144-7DC5-4B40-F86925F3AC90}"/>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9" name="Dikdörtgen 28">
            <a:extLst>
              <a:ext uri="{FF2B5EF4-FFF2-40B4-BE49-F238E27FC236}">
                <a16:creationId xmlns:a16="http://schemas.microsoft.com/office/drawing/2014/main" id="{1660793F-0775-0ABB-BDCA-A1B656FB10B8}"/>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0" name="Dikdörtgen 29">
            <a:extLst>
              <a:ext uri="{FF2B5EF4-FFF2-40B4-BE49-F238E27FC236}">
                <a16:creationId xmlns:a16="http://schemas.microsoft.com/office/drawing/2014/main" id="{CD11C80E-D254-E73B-9902-E22D9E3FBCD1}"/>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1" name="Dikdörtgen 30">
            <a:extLst>
              <a:ext uri="{FF2B5EF4-FFF2-40B4-BE49-F238E27FC236}">
                <a16:creationId xmlns:a16="http://schemas.microsoft.com/office/drawing/2014/main" id="{81AE046D-F3A5-9971-321C-DDE768C52C45}"/>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32" name="Dikdörtgen 31">
            <a:extLst>
              <a:ext uri="{FF2B5EF4-FFF2-40B4-BE49-F238E27FC236}">
                <a16:creationId xmlns:a16="http://schemas.microsoft.com/office/drawing/2014/main" id="{181FAFA6-10E3-846B-A0E0-E61DD357500A}"/>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3" name="Dikdörtgen 32">
            <a:extLst>
              <a:ext uri="{FF2B5EF4-FFF2-40B4-BE49-F238E27FC236}">
                <a16:creationId xmlns:a16="http://schemas.microsoft.com/office/drawing/2014/main" id="{A3956B66-F967-8F6E-F501-021D96F80134}"/>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 name="Dikdörtgen 33">
            <a:extLst>
              <a:ext uri="{FF2B5EF4-FFF2-40B4-BE49-F238E27FC236}">
                <a16:creationId xmlns:a16="http://schemas.microsoft.com/office/drawing/2014/main" id="{878AE83D-3CCB-AD51-7763-849E3B33A1E5}"/>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5" name="Dikdörtgen 34">
            <a:extLst>
              <a:ext uri="{FF2B5EF4-FFF2-40B4-BE49-F238E27FC236}">
                <a16:creationId xmlns:a16="http://schemas.microsoft.com/office/drawing/2014/main" id="{AAB82F46-CBFF-91CE-6305-EC05AD6E940C}"/>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6" name="Dikdörtgen 35">
            <a:extLst>
              <a:ext uri="{FF2B5EF4-FFF2-40B4-BE49-F238E27FC236}">
                <a16:creationId xmlns:a16="http://schemas.microsoft.com/office/drawing/2014/main" id="{D8D5ACC5-8679-6563-B467-730BDE0D4EDC}"/>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extLst>
      <p:ext uri="{BB962C8B-B14F-4D97-AF65-F5344CB8AC3E}">
        <p14:creationId xmlns:p14="http://schemas.microsoft.com/office/powerpoint/2010/main" val="2243044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5">
          <a:extLst>
            <a:ext uri="{FF2B5EF4-FFF2-40B4-BE49-F238E27FC236}">
              <a16:creationId xmlns:a16="http://schemas.microsoft.com/office/drawing/2014/main" id="{12F97235-725C-066D-1686-71CF0F37E774}"/>
            </a:ext>
          </a:extLst>
        </p:cNvPr>
        <p:cNvGrpSpPr/>
        <p:nvPr/>
      </p:nvGrpSpPr>
      <p:grpSpPr>
        <a:xfrm>
          <a:off x="0" y="0"/>
          <a:ext cx="0" cy="0"/>
          <a:chOff x="0" y="0"/>
          <a:chExt cx="0" cy="0"/>
        </a:xfrm>
      </p:grpSpPr>
      <p:sp>
        <p:nvSpPr>
          <p:cNvPr id="14" name="Google Shape;338;p33">
            <a:extLst>
              <a:ext uri="{FF2B5EF4-FFF2-40B4-BE49-F238E27FC236}">
                <a16:creationId xmlns:a16="http://schemas.microsoft.com/office/drawing/2014/main" id="{380A65B6-4821-D874-832E-8820FC9EB4D5}"/>
              </a:ext>
            </a:extLst>
          </p:cNvPr>
          <p:cNvSpPr/>
          <p:nvPr/>
        </p:nvSpPr>
        <p:spPr>
          <a:xfrm rot="16200000">
            <a:off x="6898847" y="673530"/>
            <a:ext cx="1823900" cy="476840"/>
          </a:xfrm>
          <a:prstGeom prst="rect">
            <a:avLst/>
          </a:prstGeom>
          <a:solidFill>
            <a:schemeClr val="tx1">
              <a:lumMod val="10000"/>
              <a:lumOff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339" name="Google Shape;339;p33">
            <a:extLst>
              <a:ext uri="{FF2B5EF4-FFF2-40B4-BE49-F238E27FC236}">
                <a16:creationId xmlns:a16="http://schemas.microsoft.com/office/drawing/2014/main" id="{01A7990D-63CD-DB6E-9CE2-D31294BF4201}"/>
              </a:ext>
            </a:extLst>
          </p:cNvPr>
          <p:cNvSpPr/>
          <p:nvPr/>
        </p:nvSpPr>
        <p:spPr>
          <a:xfrm>
            <a:off x="6921200" y="2739475"/>
            <a:ext cx="2223000" cy="2404200"/>
          </a:xfrm>
          <a:prstGeom prst="rect">
            <a:avLst/>
          </a:prstGeom>
          <a:noFill/>
          <a:ln w="9525" cap="flat" cmpd="sng">
            <a:solidFill>
              <a:schemeClr val="tx1">
                <a:lumMod val="50000"/>
                <a:lumOff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4" name="Google Shape;338;p33">
            <a:extLst>
              <a:ext uri="{FF2B5EF4-FFF2-40B4-BE49-F238E27FC236}">
                <a16:creationId xmlns:a16="http://schemas.microsoft.com/office/drawing/2014/main" id="{530E2569-650C-95C0-3C22-F1A9A8666ABC}"/>
              </a:ext>
            </a:extLst>
          </p:cNvPr>
          <p:cNvSpPr/>
          <p:nvPr/>
        </p:nvSpPr>
        <p:spPr>
          <a:xfrm>
            <a:off x="0" y="290580"/>
            <a:ext cx="4025590" cy="476840"/>
          </a:xfrm>
          <a:prstGeom prst="rect">
            <a:avLst/>
          </a:prstGeom>
          <a:solidFill>
            <a:schemeClr val="tx1">
              <a:lumMod val="25000"/>
              <a:lumOff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5" name="Google Shape;338;p33">
            <a:extLst>
              <a:ext uri="{FF2B5EF4-FFF2-40B4-BE49-F238E27FC236}">
                <a16:creationId xmlns:a16="http://schemas.microsoft.com/office/drawing/2014/main" id="{90728D36-1CD9-FF1F-1E1A-6ECD36D0C13A}"/>
              </a:ext>
            </a:extLst>
          </p:cNvPr>
          <p:cNvSpPr/>
          <p:nvPr/>
        </p:nvSpPr>
        <p:spPr>
          <a:xfrm>
            <a:off x="2092711" y="2062976"/>
            <a:ext cx="473341" cy="3080699"/>
          </a:xfrm>
          <a:prstGeom prst="rect">
            <a:avLst/>
          </a:prstGeom>
          <a:solidFill>
            <a:schemeClr val="tx1">
              <a:lumMod val="10000"/>
              <a:lumOff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7" name="Google Shape;338;p33">
            <a:extLst>
              <a:ext uri="{FF2B5EF4-FFF2-40B4-BE49-F238E27FC236}">
                <a16:creationId xmlns:a16="http://schemas.microsoft.com/office/drawing/2014/main" id="{8C9B98E3-0E9E-D2E4-B768-BB9706880CF8}"/>
              </a:ext>
            </a:extLst>
          </p:cNvPr>
          <p:cNvSpPr/>
          <p:nvPr/>
        </p:nvSpPr>
        <p:spPr>
          <a:xfrm>
            <a:off x="5118560" y="4768904"/>
            <a:ext cx="4025590" cy="374595"/>
          </a:xfrm>
          <a:prstGeom prst="rect">
            <a:avLst/>
          </a:prstGeom>
          <a:solidFill>
            <a:schemeClr val="tx1">
              <a:lumMod val="25000"/>
              <a:lumOff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pic>
        <p:nvPicPr>
          <p:cNvPr id="2" name="Resim 1" descr="ayakkabı, tavan, iç mekan, hava limanı içeren bir resim&#10;&#10;Yapay zeka tarafından oluşturulan içerik yanlış olabilir.">
            <a:extLst>
              <a:ext uri="{FF2B5EF4-FFF2-40B4-BE49-F238E27FC236}">
                <a16:creationId xmlns:a16="http://schemas.microsoft.com/office/drawing/2014/main" id="{76CB285B-2975-2D6F-0D88-DCB922F5292E}"/>
              </a:ext>
            </a:extLst>
          </p:cNvPr>
          <p:cNvPicPr>
            <a:picLocks noChangeAspect="1"/>
          </p:cNvPicPr>
          <p:nvPr/>
        </p:nvPicPr>
        <p:blipFill>
          <a:blip r:embed="rId3" cstate="hqprint">
            <a:extLst>
              <a:ext uri="{28A0092B-C50C-407E-A947-70E740481C1C}">
                <a14:useLocalDpi xmlns:a14="http://schemas.microsoft.com/office/drawing/2010/main"/>
              </a:ext>
            </a:extLst>
          </a:blip>
          <a:srcRect t="1297"/>
          <a:stretch/>
        </p:blipFill>
        <p:spPr>
          <a:xfrm>
            <a:off x="1333203" y="474781"/>
            <a:ext cx="6081796" cy="3977930"/>
          </a:xfrm>
          <a:prstGeom prst="rect">
            <a:avLst/>
          </a:prstGeom>
        </p:spPr>
      </p:pic>
      <p:sp>
        <p:nvSpPr>
          <p:cNvPr id="9" name="Metin kutusu 8">
            <a:extLst>
              <a:ext uri="{FF2B5EF4-FFF2-40B4-BE49-F238E27FC236}">
                <a16:creationId xmlns:a16="http://schemas.microsoft.com/office/drawing/2014/main" id="{02CE4B5D-7823-A3D7-C39A-E1364A9EA40E}"/>
              </a:ext>
            </a:extLst>
          </p:cNvPr>
          <p:cNvSpPr txBox="1"/>
          <p:nvPr/>
        </p:nvSpPr>
        <p:spPr>
          <a:xfrm>
            <a:off x="4571999" y="4859704"/>
            <a:ext cx="4572000" cy="346249"/>
          </a:xfrm>
          <a:prstGeom prst="rect">
            <a:avLst/>
          </a:prstGeom>
          <a:noFill/>
        </p:spPr>
        <p:txBody>
          <a:bodyPr wrap="square">
            <a:spAutoFit/>
          </a:bodyPr>
          <a:lstStyle/>
          <a:p>
            <a:pPr algn="r"/>
            <a:r>
              <a:rPr lang="tr-TR" sz="600" noProof="1">
                <a:hlinkClick r:id="rId4"/>
              </a:rPr>
              <a:t>https://www.re-thinkingthefuture.com/materials-construction/a3179-how-do-materials-affect-human-psychology/</a:t>
            </a:r>
            <a:endParaRPr lang="tr-TR" sz="600" noProof="1"/>
          </a:p>
          <a:p>
            <a:pPr algn="r"/>
            <a:endParaRPr lang="tr-TR" sz="1050" noProof="1"/>
          </a:p>
        </p:txBody>
      </p:sp>
      <p:sp>
        <p:nvSpPr>
          <p:cNvPr id="3" name="Metin kutusu 2">
            <a:extLst>
              <a:ext uri="{FF2B5EF4-FFF2-40B4-BE49-F238E27FC236}">
                <a16:creationId xmlns:a16="http://schemas.microsoft.com/office/drawing/2014/main" id="{40457006-696C-41BD-D96E-FCE224692630}"/>
              </a:ext>
            </a:extLst>
          </p:cNvPr>
          <p:cNvSpPr txBox="1"/>
          <p:nvPr/>
        </p:nvSpPr>
        <p:spPr>
          <a:xfrm>
            <a:off x="2285999" y="4514989"/>
            <a:ext cx="4572000" cy="253916"/>
          </a:xfrm>
          <a:prstGeom prst="rect">
            <a:avLst/>
          </a:prstGeom>
          <a:noFill/>
        </p:spPr>
        <p:txBody>
          <a:bodyPr wrap="square">
            <a:spAutoFit/>
          </a:bodyPr>
          <a:lstStyle/>
          <a:p>
            <a:pPr algn="ctr"/>
            <a:r>
              <a:rPr lang="tr-TR" sz="1050" noProof="1">
                <a:solidFill>
                  <a:schemeClr val="tx1"/>
                </a:solidFill>
                <a:latin typeface="Open Sans" panose="020B0606030504020204" pitchFamily="34" charset="0"/>
              </a:rPr>
              <a:t>Milstein Hall, Cornell Üniversitesi © arch2o.com</a:t>
            </a:r>
            <a:endParaRPr lang="tr-TR" sz="1050" noProof="1">
              <a:solidFill>
                <a:schemeClr val="tx1"/>
              </a:solidFill>
            </a:endParaRPr>
          </a:p>
        </p:txBody>
      </p:sp>
      <p:sp>
        <p:nvSpPr>
          <p:cNvPr id="37" name="Dikdörtgen 36">
            <a:extLst>
              <a:ext uri="{FF2B5EF4-FFF2-40B4-BE49-F238E27FC236}">
                <a16:creationId xmlns:a16="http://schemas.microsoft.com/office/drawing/2014/main" id="{E1AC1E4E-018E-A268-8C02-ED7BF32C5636}"/>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38" name="Dikdörtgen 37">
            <a:extLst>
              <a:ext uri="{FF2B5EF4-FFF2-40B4-BE49-F238E27FC236}">
                <a16:creationId xmlns:a16="http://schemas.microsoft.com/office/drawing/2014/main" id="{2E233EC9-3693-7978-5CEE-4D07A398F3FE}"/>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39" name="Dikdörtgen 38">
            <a:extLst>
              <a:ext uri="{FF2B5EF4-FFF2-40B4-BE49-F238E27FC236}">
                <a16:creationId xmlns:a16="http://schemas.microsoft.com/office/drawing/2014/main" id="{B3BE1B61-94EC-F51F-F135-3740BDA92B34}"/>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40" name="Dikdörtgen 39">
            <a:extLst>
              <a:ext uri="{FF2B5EF4-FFF2-40B4-BE49-F238E27FC236}">
                <a16:creationId xmlns:a16="http://schemas.microsoft.com/office/drawing/2014/main" id="{440333C4-5049-2083-9AEF-BD1E97C0B569}"/>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1" name="Dikdörtgen 40">
            <a:extLst>
              <a:ext uri="{FF2B5EF4-FFF2-40B4-BE49-F238E27FC236}">
                <a16:creationId xmlns:a16="http://schemas.microsoft.com/office/drawing/2014/main" id="{ABA2054C-CDD0-CDB5-38EF-E0BCF59DD7DE}"/>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42" name="Dikdörtgen 41">
            <a:extLst>
              <a:ext uri="{FF2B5EF4-FFF2-40B4-BE49-F238E27FC236}">
                <a16:creationId xmlns:a16="http://schemas.microsoft.com/office/drawing/2014/main" id="{09AF02CE-F6D8-AB22-2D8B-AA256B309522}"/>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3" name="Dikdörtgen 42">
            <a:extLst>
              <a:ext uri="{FF2B5EF4-FFF2-40B4-BE49-F238E27FC236}">
                <a16:creationId xmlns:a16="http://schemas.microsoft.com/office/drawing/2014/main" id="{BAFFC703-C94A-5C4D-AFA5-442FB7709C04}"/>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4" name="Dikdörtgen 43">
            <a:extLst>
              <a:ext uri="{FF2B5EF4-FFF2-40B4-BE49-F238E27FC236}">
                <a16:creationId xmlns:a16="http://schemas.microsoft.com/office/drawing/2014/main" id="{955CF0FA-1F06-63A1-CE34-9B7476B58E1D}"/>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5" name="Dikdörtgen 44">
            <a:extLst>
              <a:ext uri="{FF2B5EF4-FFF2-40B4-BE49-F238E27FC236}">
                <a16:creationId xmlns:a16="http://schemas.microsoft.com/office/drawing/2014/main" id="{B87BCEB6-7808-3A91-B2DA-DBCA7CFE1622}"/>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3" name="Dikdörtgen 342">
            <a:extLst>
              <a:ext uri="{FF2B5EF4-FFF2-40B4-BE49-F238E27FC236}">
                <a16:creationId xmlns:a16="http://schemas.microsoft.com/office/drawing/2014/main" id="{71E8FACD-D98E-B6A5-ECAE-EEE3297F56A4}"/>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4" name="Dikdörtgen 343">
            <a:extLst>
              <a:ext uri="{FF2B5EF4-FFF2-40B4-BE49-F238E27FC236}">
                <a16:creationId xmlns:a16="http://schemas.microsoft.com/office/drawing/2014/main" id="{BCB4C564-253A-3E63-0A34-C58CD7C40847}"/>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5" name="Dikdörtgen 344">
            <a:extLst>
              <a:ext uri="{FF2B5EF4-FFF2-40B4-BE49-F238E27FC236}">
                <a16:creationId xmlns:a16="http://schemas.microsoft.com/office/drawing/2014/main" id="{FF7960F6-AE09-B015-1521-A2BB1B76F76E}"/>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6" name="Dikdörtgen 345">
            <a:extLst>
              <a:ext uri="{FF2B5EF4-FFF2-40B4-BE49-F238E27FC236}">
                <a16:creationId xmlns:a16="http://schemas.microsoft.com/office/drawing/2014/main" id="{D8C8C8D6-4AC7-2433-F0A5-0E8ACF8C24CE}"/>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7" name="Dikdörtgen 346">
            <a:extLst>
              <a:ext uri="{FF2B5EF4-FFF2-40B4-BE49-F238E27FC236}">
                <a16:creationId xmlns:a16="http://schemas.microsoft.com/office/drawing/2014/main" id="{F3AD65C7-27AD-4F65-4743-434243486D8C}"/>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8" name="Dikdörtgen 347">
            <a:extLst>
              <a:ext uri="{FF2B5EF4-FFF2-40B4-BE49-F238E27FC236}">
                <a16:creationId xmlns:a16="http://schemas.microsoft.com/office/drawing/2014/main" id="{51B91035-29F5-518C-B60E-A85B9B6CED76}"/>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9" name="Dikdörtgen 348">
            <a:extLst>
              <a:ext uri="{FF2B5EF4-FFF2-40B4-BE49-F238E27FC236}">
                <a16:creationId xmlns:a16="http://schemas.microsoft.com/office/drawing/2014/main" id="{8029D22C-B70F-53B1-D6BB-2872F28101D9}"/>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50" name="Dikdörtgen 349">
            <a:extLst>
              <a:ext uri="{FF2B5EF4-FFF2-40B4-BE49-F238E27FC236}">
                <a16:creationId xmlns:a16="http://schemas.microsoft.com/office/drawing/2014/main" id="{F5A0A915-446D-35EC-CF72-CB86502880BC}"/>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51" name="Dikdörtgen 350">
            <a:extLst>
              <a:ext uri="{FF2B5EF4-FFF2-40B4-BE49-F238E27FC236}">
                <a16:creationId xmlns:a16="http://schemas.microsoft.com/office/drawing/2014/main" id="{4576511E-9742-C18A-F724-4B289C996772}"/>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52" name="Dikdörtgen 351">
            <a:extLst>
              <a:ext uri="{FF2B5EF4-FFF2-40B4-BE49-F238E27FC236}">
                <a16:creationId xmlns:a16="http://schemas.microsoft.com/office/drawing/2014/main" id="{9F4241DF-7717-E0AE-699D-97D0DB6628F0}"/>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353" name="Dikdörtgen 352">
            <a:extLst>
              <a:ext uri="{FF2B5EF4-FFF2-40B4-BE49-F238E27FC236}">
                <a16:creationId xmlns:a16="http://schemas.microsoft.com/office/drawing/2014/main" id="{51BC4C4F-F8C5-A94C-509E-0B398D6E55C2}"/>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354" name="Dikdörtgen 353">
            <a:extLst>
              <a:ext uri="{FF2B5EF4-FFF2-40B4-BE49-F238E27FC236}">
                <a16:creationId xmlns:a16="http://schemas.microsoft.com/office/drawing/2014/main" id="{6B2A3AFA-655D-488C-569B-F14876143D8C}"/>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M</a:t>
            </a:r>
          </a:p>
        </p:txBody>
      </p:sp>
      <p:sp>
        <p:nvSpPr>
          <p:cNvPr id="355" name="Dikdörtgen 354">
            <a:extLst>
              <a:ext uri="{FF2B5EF4-FFF2-40B4-BE49-F238E27FC236}">
                <a16:creationId xmlns:a16="http://schemas.microsoft.com/office/drawing/2014/main" id="{0856BC84-19F0-67F2-DE0D-998DA1AD1850}"/>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356" name="Dikdörtgen 355">
            <a:extLst>
              <a:ext uri="{FF2B5EF4-FFF2-40B4-BE49-F238E27FC236}">
                <a16:creationId xmlns:a16="http://schemas.microsoft.com/office/drawing/2014/main" id="{48082C56-E7DA-AB46-817E-9B33F3651BA0}"/>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357" name="Dikdörtgen 356">
            <a:extLst>
              <a:ext uri="{FF2B5EF4-FFF2-40B4-BE49-F238E27FC236}">
                <a16:creationId xmlns:a16="http://schemas.microsoft.com/office/drawing/2014/main" id="{B4FFA38B-96C0-4C71-02F0-60F6FDC09E02}"/>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58" name="Dikdörtgen 357">
            <a:extLst>
              <a:ext uri="{FF2B5EF4-FFF2-40B4-BE49-F238E27FC236}">
                <a16:creationId xmlns:a16="http://schemas.microsoft.com/office/drawing/2014/main" id="{65C609EB-CA01-CE25-B6CB-537B2D144B75}"/>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59" name="Dikdörtgen 358">
            <a:extLst>
              <a:ext uri="{FF2B5EF4-FFF2-40B4-BE49-F238E27FC236}">
                <a16:creationId xmlns:a16="http://schemas.microsoft.com/office/drawing/2014/main" id="{099E7AE9-8A9E-C766-5890-B217B51F27E2}"/>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60" name="Dikdörtgen 359">
            <a:extLst>
              <a:ext uri="{FF2B5EF4-FFF2-40B4-BE49-F238E27FC236}">
                <a16:creationId xmlns:a16="http://schemas.microsoft.com/office/drawing/2014/main" id="{D02C4B30-7672-61E3-DC97-0A7D3AEBABEE}"/>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61" name="Dikdörtgen 360">
            <a:extLst>
              <a:ext uri="{FF2B5EF4-FFF2-40B4-BE49-F238E27FC236}">
                <a16:creationId xmlns:a16="http://schemas.microsoft.com/office/drawing/2014/main" id="{21A4F53E-BF1F-FA35-217F-35CA95EF82CF}"/>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extLst>
      <p:ext uri="{BB962C8B-B14F-4D97-AF65-F5344CB8AC3E}">
        <p14:creationId xmlns:p14="http://schemas.microsoft.com/office/powerpoint/2010/main" val="3630317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000"/>
                                        <p:tgtEl>
                                          <p:spTgt spid="41"/>
                                        </p:tgtEl>
                                      </p:cBhvr>
                                    </p:animEffect>
                                    <p:anim calcmode="lin" valueType="num">
                                      <p:cBhvr>
                                        <p:cTn id="8" dur="2000" fill="hold"/>
                                        <p:tgtEl>
                                          <p:spTgt spid="41"/>
                                        </p:tgtEl>
                                        <p:attrNameLst>
                                          <p:attrName>ppt_w</p:attrName>
                                        </p:attrNameLst>
                                      </p:cBhvr>
                                      <p:tavLst>
                                        <p:tav tm="0" fmla="#ppt_w*sin(2.5*pi*$)">
                                          <p:val>
                                            <p:fltVal val="0"/>
                                          </p:val>
                                        </p:tav>
                                        <p:tav tm="100000">
                                          <p:val>
                                            <p:fltVal val="1"/>
                                          </p:val>
                                        </p:tav>
                                      </p:tavLst>
                                    </p:anim>
                                    <p:anim calcmode="lin" valueType="num">
                                      <p:cBhvr>
                                        <p:cTn id="9" dur="2000" fill="hold"/>
                                        <p:tgtEl>
                                          <p:spTgt spid="41"/>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53"/>
                                        </p:tgtEl>
                                        <p:attrNameLst>
                                          <p:attrName>style.visibility</p:attrName>
                                        </p:attrNameLst>
                                      </p:cBhvr>
                                      <p:to>
                                        <p:strVal val="visible"/>
                                      </p:to>
                                    </p:set>
                                    <p:animEffect transition="in" filter="wheel(1)">
                                      <p:cBhvr>
                                        <p:cTn id="14" dur="2000"/>
                                        <p:tgtEl>
                                          <p:spTgt spid="35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54"/>
                                        </p:tgtEl>
                                        <p:attrNameLst>
                                          <p:attrName>style.visibility</p:attrName>
                                        </p:attrNameLst>
                                      </p:cBhvr>
                                      <p:to>
                                        <p:strVal val="visible"/>
                                      </p:to>
                                    </p:set>
                                    <p:animEffect transition="in" filter="wheel(1)">
                                      <p:cBhvr>
                                        <p:cTn id="19" dur="2000"/>
                                        <p:tgtEl>
                                          <p:spTgt spid="35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55"/>
                                        </p:tgtEl>
                                        <p:attrNameLst>
                                          <p:attrName>style.visibility</p:attrName>
                                        </p:attrNameLst>
                                      </p:cBhvr>
                                      <p:to>
                                        <p:strVal val="visible"/>
                                      </p:to>
                                    </p:set>
                                    <p:animEffect transition="in" filter="wheel(1)">
                                      <p:cBhvr>
                                        <p:cTn id="24" dur="20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353" grpId="0" animBg="1"/>
      <p:bldP spid="354" grpId="0" animBg="1"/>
      <p:bldP spid="3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3">
          <a:extLst>
            <a:ext uri="{FF2B5EF4-FFF2-40B4-BE49-F238E27FC236}">
              <a16:creationId xmlns:a16="http://schemas.microsoft.com/office/drawing/2014/main" id="{B0BE2B51-4541-C6BD-81A0-7D4D82CAAB47}"/>
            </a:ext>
          </a:extLst>
        </p:cNvPr>
        <p:cNvGrpSpPr/>
        <p:nvPr/>
      </p:nvGrpSpPr>
      <p:grpSpPr>
        <a:xfrm>
          <a:off x="0" y="0"/>
          <a:ext cx="0" cy="0"/>
          <a:chOff x="0" y="0"/>
          <a:chExt cx="0" cy="0"/>
        </a:xfrm>
      </p:grpSpPr>
      <p:sp>
        <p:nvSpPr>
          <p:cNvPr id="6" name="Başlık 1">
            <a:extLst>
              <a:ext uri="{FF2B5EF4-FFF2-40B4-BE49-F238E27FC236}">
                <a16:creationId xmlns:a16="http://schemas.microsoft.com/office/drawing/2014/main" id="{C410B0FC-CB9E-CFE2-E822-8DCAD90846C4}"/>
              </a:ext>
            </a:extLst>
          </p:cNvPr>
          <p:cNvSpPr>
            <a:spLocks noGrp="1"/>
          </p:cNvSpPr>
          <p:nvPr>
            <p:ph type="title"/>
          </p:nvPr>
        </p:nvSpPr>
        <p:spPr>
          <a:xfrm>
            <a:off x="693948" y="646504"/>
            <a:ext cx="4704588" cy="1152144"/>
          </a:xfrm>
        </p:spPr>
        <p:txBody>
          <a:bodyPr anchor="b">
            <a:noAutofit/>
          </a:bodyPr>
          <a:lstStyle/>
          <a:p>
            <a:r>
              <a:rPr lang="tr-TR" sz="2500" noProof="1">
                <a:latin typeface="Manrope SemiBold" panose="020B0604020202020204" charset="0"/>
              </a:rPr>
              <a:t>TAŞ DUVARIN İNSAN PSİKOLOJİSİ ÜZERİNDEKİ ETKİSİ</a:t>
            </a:r>
          </a:p>
        </p:txBody>
      </p:sp>
      <p:sp>
        <p:nvSpPr>
          <p:cNvPr id="7" name="İçerik Yer Tutucusu 2">
            <a:extLst>
              <a:ext uri="{FF2B5EF4-FFF2-40B4-BE49-F238E27FC236}">
                <a16:creationId xmlns:a16="http://schemas.microsoft.com/office/drawing/2014/main" id="{A4721E16-8410-12E0-D568-6DDF3E715657}"/>
              </a:ext>
            </a:extLst>
          </p:cNvPr>
          <p:cNvSpPr txBox="1">
            <a:spLocks/>
          </p:cNvSpPr>
          <p:nvPr/>
        </p:nvSpPr>
        <p:spPr>
          <a:xfrm>
            <a:off x="459486" y="2516886"/>
            <a:ext cx="4704588" cy="2119122"/>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r>
              <a:rPr lang="tr-TR" sz="1275" noProof="1">
                <a:latin typeface="Manrope" panose="020B0604020202020204" charset="0"/>
              </a:rPr>
              <a:t>                İç mekan tasarımında doğal taş kullanımı doğayla daha derin bir bağ kurulmasını sağlar ve günlük yaşamdaki kaygı ve stresi azaltmaya yardımcı olabilir.Doğru seçim ve tasarımla elde edilebilecek dinginlik ve uyum, duygusal refahımız üzerinde doğrudan bir etkiye sahip olabilir. Doğal taşların doğayla sağladığı bağlantı stresi azaltabilir ve rahatlamayı teşvik edebilir. Ayrıca kuvarsit gibi bazı taşların uyandırdığı istikrar ve dayanıklılık hissi, duygusal güvenlik hissi sağlayabilir.</a:t>
            </a:r>
          </a:p>
          <a:p>
            <a:endParaRPr lang="tr-TR" sz="1275" noProof="1">
              <a:latin typeface="Manrope" panose="020B0604020202020204" charset="0"/>
            </a:endParaRPr>
          </a:p>
        </p:txBody>
      </p:sp>
      <p:pic>
        <p:nvPicPr>
          <p:cNvPr id="3074" name="Picture 2">
            <a:extLst>
              <a:ext uri="{FF2B5EF4-FFF2-40B4-BE49-F238E27FC236}">
                <a16:creationId xmlns:a16="http://schemas.microsoft.com/office/drawing/2014/main" id="{A9AD8A8F-2DA2-5227-ACBD-AC1606D5F8DF}"/>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5260738" y="1570028"/>
            <a:ext cx="3005856" cy="245712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2BA49389-5F96-AFE4-E5DA-750E574ABD70}"/>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3" name="Dikdörtgen 2">
            <a:extLst>
              <a:ext uri="{FF2B5EF4-FFF2-40B4-BE49-F238E27FC236}">
                <a16:creationId xmlns:a16="http://schemas.microsoft.com/office/drawing/2014/main" id="{108BDC76-C87F-D3BF-8C67-360F2C80787E}"/>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4" name="Dikdörtgen 3">
            <a:extLst>
              <a:ext uri="{FF2B5EF4-FFF2-40B4-BE49-F238E27FC236}">
                <a16:creationId xmlns:a16="http://schemas.microsoft.com/office/drawing/2014/main" id="{FB9483D9-6B4C-B0A2-74A5-D50820D17CC1}"/>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5" name="Dikdörtgen 4">
            <a:extLst>
              <a:ext uri="{FF2B5EF4-FFF2-40B4-BE49-F238E27FC236}">
                <a16:creationId xmlns:a16="http://schemas.microsoft.com/office/drawing/2014/main" id="{F77886BD-3699-F488-69C6-42878DB09F4A}"/>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8" name="Dikdörtgen 7">
            <a:extLst>
              <a:ext uri="{FF2B5EF4-FFF2-40B4-BE49-F238E27FC236}">
                <a16:creationId xmlns:a16="http://schemas.microsoft.com/office/drawing/2014/main" id="{0CE71A35-BAC6-753F-EFCA-3C08C435F52A}"/>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9" name="Dikdörtgen 8">
            <a:extLst>
              <a:ext uri="{FF2B5EF4-FFF2-40B4-BE49-F238E27FC236}">
                <a16:creationId xmlns:a16="http://schemas.microsoft.com/office/drawing/2014/main" id="{67F1B033-F6B1-4545-7DBF-61FD38FCEDC0}"/>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FDD0BF9F-18AB-A19F-A863-DABC6FE8CC70}"/>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1" name="Dikdörtgen 10">
            <a:extLst>
              <a:ext uri="{FF2B5EF4-FFF2-40B4-BE49-F238E27FC236}">
                <a16:creationId xmlns:a16="http://schemas.microsoft.com/office/drawing/2014/main" id="{F64C8149-38BC-E06A-1A5E-F69C9C676ED5}"/>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2" name="Dikdörtgen 11">
            <a:extLst>
              <a:ext uri="{FF2B5EF4-FFF2-40B4-BE49-F238E27FC236}">
                <a16:creationId xmlns:a16="http://schemas.microsoft.com/office/drawing/2014/main" id="{71A9EB8A-E969-E373-5465-1DEC778E8F87}"/>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3" name="Dikdörtgen 12">
            <a:extLst>
              <a:ext uri="{FF2B5EF4-FFF2-40B4-BE49-F238E27FC236}">
                <a16:creationId xmlns:a16="http://schemas.microsoft.com/office/drawing/2014/main" id="{0880FAFA-81E5-C093-DE45-6F6E3828ABA0}"/>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4" name="Dikdörtgen 13">
            <a:extLst>
              <a:ext uri="{FF2B5EF4-FFF2-40B4-BE49-F238E27FC236}">
                <a16:creationId xmlns:a16="http://schemas.microsoft.com/office/drawing/2014/main" id="{76CF3718-5406-98F1-92E2-60D15F90056E}"/>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5" name="Dikdörtgen 14">
            <a:extLst>
              <a:ext uri="{FF2B5EF4-FFF2-40B4-BE49-F238E27FC236}">
                <a16:creationId xmlns:a16="http://schemas.microsoft.com/office/drawing/2014/main" id="{FE441757-9016-E8A7-731B-07332AE7047E}"/>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6" name="Dikdörtgen 15">
            <a:extLst>
              <a:ext uri="{FF2B5EF4-FFF2-40B4-BE49-F238E27FC236}">
                <a16:creationId xmlns:a16="http://schemas.microsoft.com/office/drawing/2014/main" id="{DB45C5A3-B817-6AC1-5C4A-127942F76D47}"/>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7" name="Dikdörtgen 16">
            <a:extLst>
              <a:ext uri="{FF2B5EF4-FFF2-40B4-BE49-F238E27FC236}">
                <a16:creationId xmlns:a16="http://schemas.microsoft.com/office/drawing/2014/main" id="{6B7A3B0B-D0C6-E5FF-CCB4-B41A5CA1F428}"/>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8" name="Dikdörtgen 17">
            <a:extLst>
              <a:ext uri="{FF2B5EF4-FFF2-40B4-BE49-F238E27FC236}">
                <a16:creationId xmlns:a16="http://schemas.microsoft.com/office/drawing/2014/main" id="{E2127CA2-321F-52F0-92A6-A0097C3E29D6}"/>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9" name="Dikdörtgen 18">
            <a:extLst>
              <a:ext uri="{FF2B5EF4-FFF2-40B4-BE49-F238E27FC236}">
                <a16:creationId xmlns:a16="http://schemas.microsoft.com/office/drawing/2014/main" id="{3CF8D4BD-5B6F-B3F1-0DC7-497332C7DA55}"/>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20" name="Dikdörtgen 19">
            <a:extLst>
              <a:ext uri="{FF2B5EF4-FFF2-40B4-BE49-F238E27FC236}">
                <a16:creationId xmlns:a16="http://schemas.microsoft.com/office/drawing/2014/main" id="{134809C2-9378-C06F-696B-350B39BBBA09}"/>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21" name="Dikdörtgen 20">
            <a:extLst>
              <a:ext uri="{FF2B5EF4-FFF2-40B4-BE49-F238E27FC236}">
                <a16:creationId xmlns:a16="http://schemas.microsoft.com/office/drawing/2014/main" id="{2A8A04BB-0975-CB9B-80F6-C9DD1912DC44}"/>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Y</a:t>
            </a:r>
          </a:p>
        </p:txBody>
      </p:sp>
      <p:sp>
        <p:nvSpPr>
          <p:cNvPr id="22" name="Dikdörtgen 21">
            <a:extLst>
              <a:ext uri="{FF2B5EF4-FFF2-40B4-BE49-F238E27FC236}">
                <a16:creationId xmlns:a16="http://schemas.microsoft.com/office/drawing/2014/main" id="{3909AB88-0A94-AE8C-F6B6-1AA82E712111}"/>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3" name="Dikdörtgen 22">
            <a:extLst>
              <a:ext uri="{FF2B5EF4-FFF2-40B4-BE49-F238E27FC236}">
                <a16:creationId xmlns:a16="http://schemas.microsoft.com/office/drawing/2014/main" id="{9E3D380D-FDAA-E73A-2C93-A27AA82C8232}"/>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4" name="Dikdörtgen 23">
            <a:extLst>
              <a:ext uri="{FF2B5EF4-FFF2-40B4-BE49-F238E27FC236}">
                <a16:creationId xmlns:a16="http://schemas.microsoft.com/office/drawing/2014/main" id="{022015BD-E85D-B772-7A03-09ADD884AD12}"/>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5" name="Dikdörtgen 24">
            <a:extLst>
              <a:ext uri="{FF2B5EF4-FFF2-40B4-BE49-F238E27FC236}">
                <a16:creationId xmlns:a16="http://schemas.microsoft.com/office/drawing/2014/main" id="{CA8AE511-7A29-D3AF-6553-6C42CD9B1CC5}"/>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6" name="Dikdörtgen 25">
            <a:extLst>
              <a:ext uri="{FF2B5EF4-FFF2-40B4-BE49-F238E27FC236}">
                <a16:creationId xmlns:a16="http://schemas.microsoft.com/office/drawing/2014/main" id="{71EFA619-7BA1-0863-26B3-0566448193B0}"/>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7" name="Dikdörtgen 26">
            <a:extLst>
              <a:ext uri="{FF2B5EF4-FFF2-40B4-BE49-F238E27FC236}">
                <a16:creationId xmlns:a16="http://schemas.microsoft.com/office/drawing/2014/main" id="{4353B3A0-E541-7293-8A0F-D4F83F1B2C3A}"/>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28" name="Dikdörtgen 27">
            <a:extLst>
              <a:ext uri="{FF2B5EF4-FFF2-40B4-BE49-F238E27FC236}">
                <a16:creationId xmlns:a16="http://schemas.microsoft.com/office/drawing/2014/main" id="{CBC75875-6826-0830-A35B-4A8C1F9D9EEE}"/>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S</a:t>
            </a:r>
          </a:p>
        </p:txBody>
      </p:sp>
      <p:sp>
        <p:nvSpPr>
          <p:cNvPr id="29" name="Dikdörtgen 28">
            <a:extLst>
              <a:ext uri="{FF2B5EF4-FFF2-40B4-BE49-F238E27FC236}">
                <a16:creationId xmlns:a16="http://schemas.microsoft.com/office/drawing/2014/main" id="{7F143AA4-98FF-0D5C-B091-EDAF89F0F2B0}"/>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30" name="Dikdörtgen 29">
            <a:extLst>
              <a:ext uri="{FF2B5EF4-FFF2-40B4-BE49-F238E27FC236}">
                <a16:creationId xmlns:a16="http://schemas.microsoft.com/office/drawing/2014/main" id="{F62F12F6-50C2-DE1E-BC70-33AFF9F1EBF4}"/>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31" name="Dikdörtgen 30">
            <a:extLst>
              <a:ext uri="{FF2B5EF4-FFF2-40B4-BE49-F238E27FC236}">
                <a16:creationId xmlns:a16="http://schemas.microsoft.com/office/drawing/2014/main" id="{E3DB0D7B-D587-3155-8DCD-9E51118B61DE}"/>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Tree>
    <p:extLst>
      <p:ext uri="{BB962C8B-B14F-4D97-AF65-F5344CB8AC3E}">
        <p14:creationId xmlns:p14="http://schemas.microsoft.com/office/powerpoint/2010/main" val="3922504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heel(1)">
                                      <p:cBhvr>
                                        <p:cTn id="22" dur="20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heel(1)">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heel(1)">
                                      <p:cBhvr>
                                        <p:cTn id="32" dur="20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30">
                                            <p:txEl>
                                              <p:pRg st="0" end="0"/>
                                            </p:txEl>
                                          </p:spTgt>
                                        </p:tgtEl>
                                        <p:attrNameLst>
                                          <p:attrName>style.visibility</p:attrName>
                                        </p:attrNameLst>
                                      </p:cBhvr>
                                      <p:to>
                                        <p:strVal val="visible"/>
                                      </p:to>
                                    </p:set>
                                    <p:animEffect transition="in" filter="wheel(1)">
                                      <p:cBhvr>
                                        <p:cTn id="37" dur="2000"/>
                                        <p:tgtEl>
                                          <p:spTgt spid="3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heel(1)">
                                      <p:cBhvr>
                                        <p:cTn id="42"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7" grpId="0" animBg="1"/>
      <p:bldP spid="28" grpId="0" animBg="1"/>
      <p:bldP spid="29"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33">
          <a:extLst>
            <a:ext uri="{FF2B5EF4-FFF2-40B4-BE49-F238E27FC236}">
              <a16:creationId xmlns:a16="http://schemas.microsoft.com/office/drawing/2014/main" id="{55CFD950-12C0-B68A-A7F3-554BAB56F858}"/>
            </a:ext>
          </a:extLst>
        </p:cNvPr>
        <p:cNvGrpSpPr/>
        <p:nvPr/>
      </p:nvGrpSpPr>
      <p:grpSpPr>
        <a:xfrm>
          <a:off x="0" y="0"/>
          <a:ext cx="0" cy="0"/>
          <a:chOff x="0" y="0"/>
          <a:chExt cx="0" cy="0"/>
        </a:xfrm>
      </p:grpSpPr>
      <p:pic>
        <p:nvPicPr>
          <p:cNvPr id="6" name="Resim 5" descr="bina, gökyüzü, dış mekan, kış içeren bir resim&#10;&#10;Yapay zeka tarafından oluşturulan içerik yanlış olabilir.">
            <a:extLst>
              <a:ext uri="{FF2B5EF4-FFF2-40B4-BE49-F238E27FC236}">
                <a16:creationId xmlns:a16="http://schemas.microsoft.com/office/drawing/2014/main" id="{B0D70292-7D58-B07A-5C41-C023A88FC49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129035" y="813303"/>
            <a:ext cx="6792285" cy="3818423"/>
          </a:xfrm>
          <a:prstGeom prst="rect">
            <a:avLst/>
          </a:prstGeom>
        </p:spPr>
      </p:pic>
      <p:sp>
        <p:nvSpPr>
          <p:cNvPr id="8" name="Metin kutusu 7">
            <a:extLst>
              <a:ext uri="{FF2B5EF4-FFF2-40B4-BE49-F238E27FC236}">
                <a16:creationId xmlns:a16="http://schemas.microsoft.com/office/drawing/2014/main" id="{41A034F8-E977-A261-3667-3F66AEA70399}"/>
              </a:ext>
            </a:extLst>
          </p:cNvPr>
          <p:cNvSpPr txBox="1"/>
          <p:nvPr/>
        </p:nvSpPr>
        <p:spPr>
          <a:xfrm>
            <a:off x="2265514" y="4386740"/>
            <a:ext cx="4572000" cy="253916"/>
          </a:xfrm>
          <a:prstGeom prst="rect">
            <a:avLst/>
          </a:prstGeom>
          <a:noFill/>
        </p:spPr>
        <p:txBody>
          <a:bodyPr wrap="square">
            <a:spAutoFit/>
          </a:bodyPr>
          <a:lstStyle/>
          <a:p>
            <a:pPr algn="ctr"/>
            <a:r>
              <a:rPr lang="tr-TR" sz="1050" noProof="1">
                <a:solidFill>
                  <a:srgbClr val="777777"/>
                </a:solidFill>
                <a:latin typeface="Manrope" panose="020B0604020202020204" charset="0"/>
              </a:rPr>
              <a:t>Rodia Taş Ev / Nikos Smyrlis Mimar ©Erieta Attali</a:t>
            </a:r>
            <a:endParaRPr lang="tr-TR" sz="1050" noProof="1">
              <a:latin typeface="Manrope" panose="020B0604020202020204" charset="0"/>
            </a:endParaRPr>
          </a:p>
        </p:txBody>
      </p:sp>
      <p:sp>
        <p:nvSpPr>
          <p:cNvPr id="10" name="Metin kutusu 9">
            <a:extLst>
              <a:ext uri="{FF2B5EF4-FFF2-40B4-BE49-F238E27FC236}">
                <a16:creationId xmlns:a16="http://schemas.microsoft.com/office/drawing/2014/main" id="{2ED25937-B11E-4305-CC9E-EC6CF0346F30}"/>
              </a:ext>
            </a:extLst>
          </p:cNvPr>
          <p:cNvSpPr txBox="1"/>
          <p:nvPr/>
        </p:nvSpPr>
        <p:spPr>
          <a:xfrm>
            <a:off x="4572000" y="4867462"/>
            <a:ext cx="4572000" cy="276999"/>
          </a:xfrm>
          <a:prstGeom prst="rect">
            <a:avLst/>
          </a:prstGeom>
          <a:noFill/>
        </p:spPr>
        <p:txBody>
          <a:bodyPr wrap="square">
            <a:spAutoFit/>
          </a:bodyPr>
          <a:lstStyle/>
          <a:p>
            <a:pPr algn="r"/>
            <a:r>
              <a:rPr lang="tr-TR" sz="600" noProof="1">
                <a:hlinkClick r:id="rId4"/>
              </a:rPr>
              <a:t>https://www.re-thinkingthefuture.com/materials-construction/a3179-how-</a:t>
            </a:r>
            <a:endParaRPr lang="en-GB" sz="600" noProof="1">
              <a:hlinkClick r:id="rId4"/>
            </a:endParaRPr>
          </a:p>
          <a:p>
            <a:pPr algn="r"/>
            <a:r>
              <a:rPr lang="tr-TR" sz="600" noProof="1">
                <a:hlinkClick r:id="rId4"/>
              </a:rPr>
              <a:t>do-materials-affect-human-psychology/</a:t>
            </a:r>
            <a:endParaRPr lang="tr-TR" sz="600" noProof="1"/>
          </a:p>
        </p:txBody>
      </p:sp>
      <p:sp>
        <p:nvSpPr>
          <p:cNvPr id="42" name="Dikdörtgen 41">
            <a:extLst>
              <a:ext uri="{FF2B5EF4-FFF2-40B4-BE49-F238E27FC236}">
                <a16:creationId xmlns:a16="http://schemas.microsoft.com/office/drawing/2014/main" id="{98C459EC-8AC8-0828-1B2B-6B1E306617F0}"/>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43" name="Dikdörtgen 42">
            <a:extLst>
              <a:ext uri="{FF2B5EF4-FFF2-40B4-BE49-F238E27FC236}">
                <a16:creationId xmlns:a16="http://schemas.microsoft.com/office/drawing/2014/main" id="{10466D7E-6AEA-AD96-8273-16AD6941C3CA}"/>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44" name="Dikdörtgen 43">
            <a:extLst>
              <a:ext uri="{FF2B5EF4-FFF2-40B4-BE49-F238E27FC236}">
                <a16:creationId xmlns:a16="http://schemas.microsoft.com/office/drawing/2014/main" id="{C502AC2A-5FFC-6618-5561-E8029B80905A}"/>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45" name="Dikdörtgen 44">
            <a:extLst>
              <a:ext uri="{FF2B5EF4-FFF2-40B4-BE49-F238E27FC236}">
                <a16:creationId xmlns:a16="http://schemas.microsoft.com/office/drawing/2014/main" id="{726BB1D9-94FD-0AF9-944D-682F417C3B0B}"/>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46" name="Dikdörtgen 45">
            <a:extLst>
              <a:ext uri="{FF2B5EF4-FFF2-40B4-BE49-F238E27FC236}">
                <a16:creationId xmlns:a16="http://schemas.microsoft.com/office/drawing/2014/main" id="{F47B259F-E59D-1D76-B829-4A81BD20E66E}"/>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7" name="Dikdörtgen 46">
            <a:extLst>
              <a:ext uri="{FF2B5EF4-FFF2-40B4-BE49-F238E27FC236}">
                <a16:creationId xmlns:a16="http://schemas.microsoft.com/office/drawing/2014/main" id="{461A9C9C-5E13-41A0-C8F5-5351E2A7F215}"/>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8" name="Dikdörtgen 47">
            <a:extLst>
              <a:ext uri="{FF2B5EF4-FFF2-40B4-BE49-F238E27FC236}">
                <a16:creationId xmlns:a16="http://schemas.microsoft.com/office/drawing/2014/main" id="{C205268B-65EE-88D7-DED9-530996843BD9}"/>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9" name="Dikdörtgen 48">
            <a:extLst>
              <a:ext uri="{FF2B5EF4-FFF2-40B4-BE49-F238E27FC236}">
                <a16:creationId xmlns:a16="http://schemas.microsoft.com/office/drawing/2014/main" id="{6B1EC9E3-AB5A-2D2A-6C8D-49A683F7C6C9}"/>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0" name="Dikdörtgen 49">
            <a:extLst>
              <a:ext uri="{FF2B5EF4-FFF2-40B4-BE49-F238E27FC236}">
                <a16:creationId xmlns:a16="http://schemas.microsoft.com/office/drawing/2014/main" id="{59B4D997-96B3-1F10-D8DF-12FA2FB00023}"/>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1" name="Dikdörtgen 50">
            <a:extLst>
              <a:ext uri="{FF2B5EF4-FFF2-40B4-BE49-F238E27FC236}">
                <a16:creationId xmlns:a16="http://schemas.microsoft.com/office/drawing/2014/main" id="{4A75D39C-A0DC-296F-12B1-8A3EA03523E8}"/>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2" name="Dikdörtgen 51">
            <a:extLst>
              <a:ext uri="{FF2B5EF4-FFF2-40B4-BE49-F238E27FC236}">
                <a16:creationId xmlns:a16="http://schemas.microsoft.com/office/drawing/2014/main" id="{12A2717B-AF5E-CF32-9230-12EE463CF659}"/>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3" name="Dikdörtgen 52">
            <a:extLst>
              <a:ext uri="{FF2B5EF4-FFF2-40B4-BE49-F238E27FC236}">
                <a16:creationId xmlns:a16="http://schemas.microsoft.com/office/drawing/2014/main" id="{7B009ED6-72D0-1955-2694-493B8F1D10FA}"/>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4" name="Dikdörtgen 53">
            <a:extLst>
              <a:ext uri="{FF2B5EF4-FFF2-40B4-BE49-F238E27FC236}">
                <a16:creationId xmlns:a16="http://schemas.microsoft.com/office/drawing/2014/main" id="{8C125902-E99D-0958-691D-6643BACE252E}"/>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55" name="Dikdörtgen 54">
            <a:extLst>
              <a:ext uri="{FF2B5EF4-FFF2-40B4-BE49-F238E27FC236}">
                <a16:creationId xmlns:a16="http://schemas.microsoft.com/office/drawing/2014/main" id="{C5581657-C367-FE96-BC42-0B9929517D00}"/>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6" name="Dikdörtgen 55">
            <a:extLst>
              <a:ext uri="{FF2B5EF4-FFF2-40B4-BE49-F238E27FC236}">
                <a16:creationId xmlns:a16="http://schemas.microsoft.com/office/drawing/2014/main" id="{4B2A8C5F-88B0-BDAF-C88B-FFD6A42EF2CC}"/>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57" name="Dikdörtgen 56">
            <a:extLst>
              <a:ext uri="{FF2B5EF4-FFF2-40B4-BE49-F238E27FC236}">
                <a16:creationId xmlns:a16="http://schemas.microsoft.com/office/drawing/2014/main" id="{FA2A7C72-E987-735D-52C7-38FC7231A59F}"/>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58" name="Dikdörtgen 57">
            <a:extLst>
              <a:ext uri="{FF2B5EF4-FFF2-40B4-BE49-F238E27FC236}">
                <a16:creationId xmlns:a16="http://schemas.microsoft.com/office/drawing/2014/main" id="{46E59090-F987-73FD-3C82-59C8DECAE446}"/>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59" name="Dikdörtgen 58">
            <a:extLst>
              <a:ext uri="{FF2B5EF4-FFF2-40B4-BE49-F238E27FC236}">
                <a16:creationId xmlns:a16="http://schemas.microsoft.com/office/drawing/2014/main" id="{9E002BF7-C6AE-FB1E-614E-4E12AB5EB9CC}"/>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Y</a:t>
            </a:r>
          </a:p>
        </p:txBody>
      </p:sp>
      <p:sp>
        <p:nvSpPr>
          <p:cNvPr id="60" name="Dikdörtgen 59">
            <a:extLst>
              <a:ext uri="{FF2B5EF4-FFF2-40B4-BE49-F238E27FC236}">
                <a16:creationId xmlns:a16="http://schemas.microsoft.com/office/drawing/2014/main" id="{7C08AFBB-1BFF-CB8A-8DBF-6DCA1CDBE85C}"/>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1" name="Dikdörtgen 60">
            <a:extLst>
              <a:ext uri="{FF2B5EF4-FFF2-40B4-BE49-F238E27FC236}">
                <a16:creationId xmlns:a16="http://schemas.microsoft.com/office/drawing/2014/main" id="{182E4203-275D-B3B5-998A-E8F90457EF15}"/>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2" name="Dikdörtgen 61">
            <a:extLst>
              <a:ext uri="{FF2B5EF4-FFF2-40B4-BE49-F238E27FC236}">
                <a16:creationId xmlns:a16="http://schemas.microsoft.com/office/drawing/2014/main" id="{DA8727A1-2053-7F96-B2E3-2C8AEDF915A8}"/>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3" name="Dikdörtgen 62">
            <a:extLst>
              <a:ext uri="{FF2B5EF4-FFF2-40B4-BE49-F238E27FC236}">
                <a16:creationId xmlns:a16="http://schemas.microsoft.com/office/drawing/2014/main" id="{449F6119-2A56-D228-E762-E92C1AFD13D9}"/>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4" name="Dikdörtgen 63">
            <a:extLst>
              <a:ext uri="{FF2B5EF4-FFF2-40B4-BE49-F238E27FC236}">
                <a16:creationId xmlns:a16="http://schemas.microsoft.com/office/drawing/2014/main" id="{D7147445-8527-A4A1-4434-8A3A33360920}"/>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5" name="Dikdörtgen 64">
            <a:extLst>
              <a:ext uri="{FF2B5EF4-FFF2-40B4-BE49-F238E27FC236}">
                <a16:creationId xmlns:a16="http://schemas.microsoft.com/office/drawing/2014/main" id="{191CDAB5-0D18-01C5-31C8-BF07DBBCE8F0}"/>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66" name="Dikdörtgen 65">
            <a:extLst>
              <a:ext uri="{FF2B5EF4-FFF2-40B4-BE49-F238E27FC236}">
                <a16:creationId xmlns:a16="http://schemas.microsoft.com/office/drawing/2014/main" id="{1AAB9838-11F6-43EF-E007-B9F23A9FEF6E}"/>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S</a:t>
            </a:r>
          </a:p>
        </p:txBody>
      </p:sp>
      <p:sp>
        <p:nvSpPr>
          <p:cNvPr id="67" name="Dikdörtgen 66">
            <a:extLst>
              <a:ext uri="{FF2B5EF4-FFF2-40B4-BE49-F238E27FC236}">
                <a16:creationId xmlns:a16="http://schemas.microsoft.com/office/drawing/2014/main" id="{261B1033-B716-9801-D58A-265E7332F2D4}"/>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68" name="Dikdörtgen 67">
            <a:extLst>
              <a:ext uri="{FF2B5EF4-FFF2-40B4-BE49-F238E27FC236}">
                <a16:creationId xmlns:a16="http://schemas.microsoft.com/office/drawing/2014/main" id="{621160B0-6D06-EB86-92C4-BDD889F8FE52}"/>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69" name="Dikdörtgen 68">
            <a:extLst>
              <a:ext uri="{FF2B5EF4-FFF2-40B4-BE49-F238E27FC236}">
                <a16:creationId xmlns:a16="http://schemas.microsoft.com/office/drawing/2014/main" id="{324D3A0F-7BEF-7F57-F7DF-8317A9F9FD8A}"/>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Tree>
    <p:extLst>
      <p:ext uri="{BB962C8B-B14F-4D97-AF65-F5344CB8AC3E}">
        <p14:creationId xmlns:p14="http://schemas.microsoft.com/office/powerpoint/2010/main" val="13599693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2000"/>
                                        <p:tgtEl>
                                          <p:spTgt spid="45"/>
                                        </p:tgtEl>
                                      </p:cBhvr>
                                    </p:animEffect>
                                    <p:anim calcmode="lin" valueType="num">
                                      <p:cBhvr>
                                        <p:cTn id="8" dur="2000" fill="hold"/>
                                        <p:tgtEl>
                                          <p:spTgt spid="45"/>
                                        </p:tgtEl>
                                        <p:attrNameLst>
                                          <p:attrName>ppt_w</p:attrName>
                                        </p:attrNameLst>
                                      </p:cBhvr>
                                      <p:tavLst>
                                        <p:tav tm="0" fmla="#ppt_w*sin(2.5*pi*$)">
                                          <p:val>
                                            <p:fltVal val="0"/>
                                          </p:val>
                                        </p:tav>
                                        <p:tav tm="100000">
                                          <p:val>
                                            <p:fltVal val="1"/>
                                          </p:val>
                                        </p:tav>
                                      </p:tavLst>
                                    </p:anim>
                                    <p:anim calcmode="lin" valueType="num">
                                      <p:cBhvr>
                                        <p:cTn id="9" dur="2000" fill="hold"/>
                                        <p:tgtEl>
                                          <p:spTgt spid="4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wheel(1)">
                                      <p:cBhvr>
                                        <p:cTn id="14" dur="20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heel(1)">
                                      <p:cBhvr>
                                        <p:cTn id="19" dur="20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heel(1)">
                                      <p:cBhvr>
                                        <p:cTn id="24"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4" grpId="0" animBg="1"/>
      <p:bldP spid="55" grpId="0" animBg="1"/>
      <p:bldP spid="5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5" name="Google Shape;355;p34"/>
          <p:cNvSpPr/>
          <p:nvPr/>
        </p:nvSpPr>
        <p:spPr>
          <a:xfrm>
            <a:off x="6448000" y="326125"/>
            <a:ext cx="2696100" cy="52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26" name="Google Shape;350;p34">
            <a:extLst>
              <a:ext uri="{FF2B5EF4-FFF2-40B4-BE49-F238E27FC236}">
                <a16:creationId xmlns:a16="http://schemas.microsoft.com/office/drawing/2014/main" id="{CADC117C-5826-0D2B-0C22-47B93788FCCD}"/>
              </a:ext>
            </a:extLst>
          </p:cNvPr>
          <p:cNvSpPr txBox="1">
            <a:spLocks/>
          </p:cNvSpPr>
          <p:nvPr/>
        </p:nvSpPr>
        <p:spPr>
          <a:xfrm>
            <a:off x="575220" y="558402"/>
            <a:ext cx="7993560" cy="22254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spcBef>
                <a:spcPts val="1500"/>
              </a:spcBef>
              <a:spcAft>
                <a:spcPts val="750"/>
              </a:spcAft>
              <a:buNone/>
            </a:pPr>
            <a:r>
              <a:rPr lang="tr-TR" sz="1800" i="0" noProof="1">
                <a:solidFill>
                  <a:schemeClr val="tx2"/>
                </a:solidFill>
                <a:effectLst/>
                <a:latin typeface="Manrope" panose="020B0604020202020204" charset="0"/>
              </a:rPr>
              <a:t>Duvar nedir?</a:t>
            </a:r>
          </a:p>
          <a:p>
            <a:pPr>
              <a:spcAft>
                <a:spcPts val="750"/>
              </a:spcAft>
              <a:buNone/>
            </a:pPr>
            <a:r>
              <a:rPr lang="tr-TR" sz="1800" b="0" i="0" noProof="1">
                <a:solidFill>
                  <a:srgbClr val="333333"/>
                </a:solidFill>
                <a:effectLst/>
                <a:latin typeface="Manrope" panose="020B0604020202020204" charset="0"/>
              </a:rPr>
              <a:t>	Kesin bir tanımı olmamakla birlikte, mekan oluşturan, binanın bölümlerini birbirinden ayıran ve yapıları dış etkilere karşı koruyan, kimi zaman üzerine gelen yükleri bina temeline ileten düşey yapı elemanlarına </a:t>
            </a:r>
            <a:r>
              <a:rPr lang="tr-TR" sz="1800" b="0" i="0" noProof="1">
                <a:solidFill>
                  <a:schemeClr val="tx2"/>
                </a:solidFill>
                <a:effectLst/>
                <a:latin typeface="Manrope" panose="020B0604020202020204" charset="0"/>
              </a:rPr>
              <a:t>duvar</a:t>
            </a:r>
            <a:r>
              <a:rPr lang="tr-TR" sz="1800" b="0" i="0" noProof="1">
                <a:solidFill>
                  <a:srgbClr val="333333"/>
                </a:solidFill>
                <a:effectLst/>
                <a:latin typeface="Manrope" panose="020B0604020202020204" charset="0"/>
              </a:rPr>
              <a:t> denir</a:t>
            </a:r>
            <a:endParaRPr lang="tr-TR" sz="1800" noProof="1">
              <a:solidFill>
                <a:schemeClr val="lt2"/>
              </a:solidFill>
              <a:latin typeface="Manrope" panose="020B0604020202020204" charset="0"/>
            </a:endParaRPr>
          </a:p>
        </p:txBody>
      </p:sp>
      <p:sp>
        <p:nvSpPr>
          <p:cNvPr id="353" name="Google Shape;353;p34">
            <a:extLst>
              <a:ext uri="{FF2B5EF4-FFF2-40B4-BE49-F238E27FC236}">
                <a16:creationId xmlns:a16="http://schemas.microsoft.com/office/drawing/2014/main" id="{27D41FD2-E9EE-E87D-25DA-1838373FD071}"/>
              </a:ext>
            </a:extLst>
          </p:cNvPr>
          <p:cNvSpPr txBox="1"/>
          <p:nvPr/>
        </p:nvSpPr>
        <p:spPr>
          <a:xfrm>
            <a:off x="7310880" y="2309605"/>
            <a:ext cx="2515800" cy="26214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tr-TR" sz="700" u="sng" noProof="1">
                <a:solidFill>
                  <a:schemeClr val="bg1">
                    <a:lumMod val="50000"/>
                  </a:schemeClr>
                </a:solidFill>
                <a:latin typeface="Manrope"/>
                <a:ea typeface="Manrope"/>
                <a:cs typeface="Manrope"/>
                <a:sym typeface="Manrope"/>
              </a:rPr>
              <a:t>https://gninsaat.com.tr/duvar-nedir</a:t>
            </a:r>
            <a:endParaRPr lang="tr-TR" sz="700" b="1" u="sng" noProof="1">
              <a:solidFill>
                <a:schemeClr val="bg1">
                  <a:lumMod val="50000"/>
                </a:schemeClr>
              </a:solidFill>
              <a:latin typeface="Manrope"/>
              <a:ea typeface="Manrope"/>
              <a:cs typeface="Manrope"/>
              <a:sym typeface="Manrope"/>
            </a:endParaRPr>
          </a:p>
        </p:txBody>
      </p:sp>
      <p:sp>
        <p:nvSpPr>
          <p:cNvPr id="2" name="Google Shape;350;p34">
            <a:extLst>
              <a:ext uri="{FF2B5EF4-FFF2-40B4-BE49-F238E27FC236}">
                <a16:creationId xmlns:a16="http://schemas.microsoft.com/office/drawing/2014/main" id="{EC16BCDC-B5C3-82A6-121F-CBF0A585A0D7}"/>
              </a:ext>
            </a:extLst>
          </p:cNvPr>
          <p:cNvSpPr txBox="1">
            <a:spLocks/>
          </p:cNvSpPr>
          <p:nvPr/>
        </p:nvSpPr>
        <p:spPr>
          <a:xfrm>
            <a:off x="575220" y="2440677"/>
            <a:ext cx="7993560" cy="23727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lgn="just">
              <a:spcBef>
                <a:spcPts val="1500"/>
              </a:spcBef>
              <a:spcAft>
                <a:spcPts val="750"/>
              </a:spcAft>
              <a:buNone/>
            </a:pPr>
            <a:r>
              <a:rPr lang="tr-TR" sz="1800" i="0" noProof="1">
                <a:solidFill>
                  <a:schemeClr val="tx2"/>
                </a:solidFill>
                <a:effectLst/>
                <a:latin typeface="Manrope" panose="020B0604020202020204" charset="0"/>
              </a:rPr>
              <a:t>Duvar nedir?</a:t>
            </a:r>
          </a:p>
          <a:p>
            <a:r>
              <a:rPr lang="tr-TR" sz="1800" b="0" i="0" noProof="1">
                <a:solidFill>
                  <a:srgbClr val="333333"/>
                </a:solidFill>
                <a:effectLst/>
                <a:latin typeface="Manrope" panose="020B0604020202020204" charset="0"/>
              </a:rPr>
              <a:t>	</a:t>
            </a:r>
            <a:r>
              <a:rPr lang="tr-TR" sz="1800" b="0" i="0" u="none" strike="noStrike" baseline="0" noProof="1">
                <a:solidFill>
                  <a:srgbClr val="000000"/>
                </a:solidFill>
                <a:latin typeface="Manrope" panose="020B0604020202020204" charset="0"/>
              </a:rPr>
              <a:t>Yapılarda bulunduğu yere göre, aldığı yükleri temele nakleden, bina bölümlerini birbirinden ayıran, bölümleri çevreleyen ve yapıyı dış tesirlere karşı koruyan ve doğal ya da yapay taş ve blokların harç adı verilen bağlayıcı malzemelerle veya harçsız olarak örülmesiyle oluşturulan düşey yapı elemanlarına </a:t>
            </a:r>
            <a:r>
              <a:rPr lang="tr-TR" sz="1800" b="0" i="0" u="none" strike="noStrike" baseline="0" noProof="1">
                <a:solidFill>
                  <a:schemeClr val="tx2"/>
                </a:solidFill>
                <a:latin typeface="Manrope" panose="020B0604020202020204" charset="0"/>
              </a:rPr>
              <a:t>duvar</a:t>
            </a:r>
            <a:r>
              <a:rPr lang="tr-TR" sz="1800" b="1" i="0" u="none" strike="noStrike" baseline="0" noProof="1">
                <a:solidFill>
                  <a:srgbClr val="006FC0"/>
                </a:solidFill>
                <a:latin typeface="Manrope" panose="020B0604020202020204" charset="0"/>
              </a:rPr>
              <a:t> </a:t>
            </a:r>
            <a:r>
              <a:rPr lang="tr-TR" sz="1800" b="0" i="0" u="none" strike="noStrike" baseline="0" noProof="1">
                <a:solidFill>
                  <a:srgbClr val="000000"/>
                </a:solidFill>
                <a:latin typeface="Manrope" panose="020B0604020202020204" charset="0"/>
              </a:rPr>
              <a:t>denir.</a:t>
            </a:r>
            <a:endParaRPr lang="tr-TR" sz="1800" noProof="1">
              <a:solidFill>
                <a:schemeClr val="lt2"/>
              </a:solidFill>
              <a:latin typeface="Manrope" panose="020B0604020202020204" charset="0"/>
            </a:endParaRPr>
          </a:p>
        </p:txBody>
      </p:sp>
      <p:sp>
        <p:nvSpPr>
          <p:cNvPr id="3" name="Google Shape;353;p34">
            <a:extLst>
              <a:ext uri="{FF2B5EF4-FFF2-40B4-BE49-F238E27FC236}">
                <a16:creationId xmlns:a16="http://schemas.microsoft.com/office/drawing/2014/main" id="{5360F028-0E87-6149-2026-CBA951F5A28A}"/>
              </a:ext>
            </a:extLst>
          </p:cNvPr>
          <p:cNvSpPr txBox="1"/>
          <p:nvPr/>
        </p:nvSpPr>
        <p:spPr>
          <a:xfrm>
            <a:off x="2786380" y="4813405"/>
            <a:ext cx="5654040" cy="26214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tr-TR" sz="700" u="sng" dirty="0">
                <a:solidFill>
                  <a:schemeClr val="bg1">
                    <a:lumMod val="50000"/>
                  </a:schemeClr>
                </a:solidFill>
                <a:latin typeface="Manrope"/>
                <a:ea typeface="Manrope"/>
                <a:cs typeface="Manrope"/>
                <a:sym typeface="Manrope"/>
              </a:rPr>
              <a:t>https://munzur.edu.tr/birimler/akademik/fakulteler/muhendislik/bolumler/insaat/Pages/file/YAPI%20TEKNOLOJ%C4%B0S%C4%B0%20DERS-5-d%C3%B6n%C3%BC%C5%9Ft%C3%BCr%C3%BCld%C3%BC.pdf</a:t>
            </a:r>
            <a:endParaRPr sz="700" b="1" u="sng" dirty="0">
              <a:solidFill>
                <a:schemeClr val="bg1">
                  <a:lumMod val="50000"/>
                </a:schemeClr>
              </a:solidFill>
              <a:latin typeface="Manrope"/>
              <a:ea typeface="Manrope"/>
              <a:cs typeface="Manrope"/>
              <a:sym typeface="Manrope"/>
            </a:endParaRPr>
          </a:p>
        </p:txBody>
      </p:sp>
      <p:sp>
        <p:nvSpPr>
          <p:cNvPr id="4" name="Dikdörtgen 3">
            <a:extLst>
              <a:ext uri="{FF2B5EF4-FFF2-40B4-BE49-F238E27FC236}">
                <a16:creationId xmlns:a16="http://schemas.microsoft.com/office/drawing/2014/main" id="{FC6A99AA-0BF0-ADEE-04E0-500E8CF233FA}"/>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 name="Dikdörtgen 4">
            <a:extLst>
              <a:ext uri="{FF2B5EF4-FFF2-40B4-BE49-F238E27FC236}">
                <a16:creationId xmlns:a16="http://schemas.microsoft.com/office/drawing/2014/main" id="{3902E419-7096-20D7-CA51-4E7C28EF7E8E}"/>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 name="Dikdörtgen 5">
            <a:extLst>
              <a:ext uri="{FF2B5EF4-FFF2-40B4-BE49-F238E27FC236}">
                <a16:creationId xmlns:a16="http://schemas.microsoft.com/office/drawing/2014/main" id="{71F8315B-FB1B-E670-C35F-CE6EE144D020}"/>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 name="Dikdörtgen 6">
            <a:extLst>
              <a:ext uri="{FF2B5EF4-FFF2-40B4-BE49-F238E27FC236}">
                <a16:creationId xmlns:a16="http://schemas.microsoft.com/office/drawing/2014/main" id="{BB20B5DA-D434-948E-5F3F-18E2C2CE1090}"/>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8" name="Dikdörtgen 7">
            <a:extLst>
              <a:ext uri="{FF2B5EF4-FFF2-40B4-BE49-F238E27FC236}">
                <a16:creationId xmlns:a16="http://schemas.microsoft.com/office/drawing/2014/main" id="{66429809-9BB4-890D-8B96-CB53DFCC495A}"/>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9" name="Dikdörtgen 8">
            <a:extLst>
              <a:ext uri="{FF2B5EF4-FFF2-40B4-BE49-F238E27FC236}">
                <a16:creationId xmlns:a16="http://schemas.microsoft.com/office/drawing/2014/main" id="{10720F1A-7A9A-1AC3-056F-D2CBED7C174B}"/>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AB11ABF7-A234-06A9-941A-E073E80AEA35}"/>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1" name="Dikdörtgen 10">
            <a:extLst>
              <a:ext uri="{FF2B5EF4-FFF2-40B4-BE49-F238E27FC236}">
                <a16:creationId xmlns:a16="http://schemas.microsoft.com/office/drawing/2014/main" id="{3097C5EE-3B4A-0B15-2878-6A556216F34F}"/>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2" name="Dikdörtgen 11">
            <a:extLst>
              <a:ext uri="{FF2B5EF4-FFF2-40B4-BE49-F238E27FC236}">
                <a16:creationId xmlns:a16="http://schemas.microsoft.com/office/drawing/2014/main" id="{CDBDFE59-C353-3790-0189-4F82D0142532}"/>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3" name="Dikdörtgen 12">
            <a:extLst>
              <a:ext uri="{FF2B5EF4-FFF2-40B4-BE49-F238E27FC236}">
                <a16:creationId xmlns:a16="http://schemas.microsoft.com/office/drawing/2014/main" id="{E015C7B9-611E-FFDA-4923-C3E7138B5016}"/>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4" name="Dikdörtgen 13">
            <a:extLst>
              <a:ext uri="{FF2B5EF4-FFF2-40B4-BE49-F238E27FC236}">
                <a16:creationId xmlns:a16="http://schemas.microsoft.com/office/drawing/2014/main" id="{9FEA2C50-E42B-3177-3182-8582AF4C6D40}"/>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15" name="Dikdörtgen 14">
            <a:extLst>
              <a:ext uri="{FF2B5EF4-FFF2-40B4-BE49-F238E27FC236}">
                <a16:creationId xmlns:a16="http://schemas.microsoft.com/office/drawing/2014/main" id="{32711550-EE54-625F-10DB-49AD3BFF9527}"/>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6" name="Dikdörtgen 15">
            <a:extLst>
              <a:ext uri="{FF2B5EF4-FFF2-40B4-BE49-F238E27FC236}">
                <a16:creationId xmlns:a16="http://schemas.microsoft.com/office/drawing/2014/main" id="{E341B1D6-6E05-93DB-3DA5-5FBA8FC35961}"/>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7" name="Dikdörtgen 16">
            <a:extLst>
              <a:ext uri="{FF2B5EF4-FFF2-40B4-BE49-F238E27FC236}">
                <a16:creationId xmlns:a16="http://schemas.microsoft.com/office/drawing/2014/main" id="{997571D3-407C-0817-DED5-4771FB1FAE50}"/>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8" name="Dikdörtgen 17">
            <a:extLst>
              <a:ext uri="{FF2B5EF4-FFF2-40B4-BE49-F238E27FC236}">
                <a16:creationId xmlns:a16="http://schemas.microsoft.com/office/drawing/2014/main" id="{1E47675B-CC68-59FB-9758-47CFC45C92F3}"/>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9" name="Dikdörtgen 18">
            <a:extLst>
              <a:ext uri="{FF2B5EF4-FFF2-40B4-BE49-F238E27FC236}">
                <a16:creationId xmlns:a16="http://schemas.microsoft.com/office/drawing/2014/main" id="{3FFFAC03-A5BB-880E-5CE4-24C248B5E5D2}"/>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0" name="Dikdörtgen 19">
            <a:extLst>
              <a:ext uri="{FF2B5EF4-FFF2-40B4-BE49-F238E27FC236}">
                <a16:creationId xmlns:a16="http://schemas.microsoft.com/office/drawing/2014/main" id="{8DC14932-F0FC-75D3-7F5E-8C1459FEC4DA}"/>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1" name="Dikdörtgen 20">
            <a:extLst>
              <a:ext uri="{FF2B5EF4-FFF2-40B4-BE49-F238E27FC236}">
                <a16:creationId xmlns:a16="http://schemas.microsoft.com/office/drawing/2014/main" id="{4FD5E877-2B59-EA75-D45A-D0FFEEBBF644}"/>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2" name="Dikdörtgen 21">
            <a:extLst>
              <a:ext uri="{FF2B5EF4-FFF2-40B4-BE49-F238E27FC236}">
                <a16:creationId xmlns:a16="http://schemas.microsoft.com/office/drawing/2014/main" id="{5CBFF6AC-036B-40C7-BE11-B2079B88AC26}"/>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3" name="Dikdörtgen 22">
            <a:extLst>
              <a:ext uri="{FF2B5EF4-FFF2-40B4-BE49-F238E27FC236}">
                <a16:creationId xmlns:a16="http://schemas.microsoft.com/office/drawing/2014/main" id="{24EF8F0C-92F7-FF26-1E70-D46AE0085453}"/>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4" name="Dikdörtgen 23">
            <a:extLst>
              <a:ext uri="{FF2B5EF4-FFF2-40B4-BE49-F238E27FC236}">
                <a16:creationId xmlns:a16="http://schemas.microsoft.com/office/drawing/2014/main" id="{8A5B5A52-B0FD-8771-3A50-BD69B89A14CD}"/>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5" name="Dikdörtgen 24">
            <a:extLst>
              <a:ext uri="{FF2B5EF4-FFF2-40B4-BE49-F238E27FC236}">
                <a16:creationId xmlns:a16="http://schemas.microsoft.com/office/drawing/2014/main" id="{0EB93FB4-DA88-4235-D237-373EE472C5C2}"/>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7" name="Dikdörtgen 26">
            <a:extLst>
              <a:ext uri="{FF2B5EF4-FFF2-40B4-BE49-F238E27FC236}">
                <a16:creationId xmlns:a16="http://schemas.microsoft.com/office/drawing/2014/main" id="{DE1BD7D9-3A34-08E3-66BB-CC35AD6EE81B}"/>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8" name="Dikdörtgen 27">
            <a:extLst>
              <a:ext uri="{FF2B5EF4-FFF2-40B4-BE49-F238E27FC236}">
                <a16:creationId xmlns:a16="http://schemas.microsoft.com/office/drawing/2014/main" id="{B48FEB5F-BD83-E414-C669-947AB28853F2}"/>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9" name="Dikdörtgen 28">
            <a:extLst>
              <a:ext uri="{FF2B5EF4-FFF2-40B4-BE49-F238E27FC236}">
                <a16:creationId xmlns:a16="http://schemas.microsoft.com/office/drawing/2014/main" id="{7ED90881-F7FD-82BC-EE79-F619C6A7078B}"/>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0" name="Dikdörtgen 29">
            <a:extLst>
              <a:ext uri="{FF2B5EF4-FFF2-40B4-BE49-F238E27FC236}">
                <a16:creationId xmlns:a16="http://schemas.microsoft.com/office/drawing/2014/main" id="{04986CCA-70E1-5BAD-C52A-D5C7E730CEC9}"/>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31" name="Dikdörtgen 30">
            <a:extLst>
              <a:ext uri="{FF2B5EF4-FFF2-40B4-BE49-F238E27FC236}">
                <a16:creationId xmlns:a16="http://schemas.microsoft.com/office/drawing/2014/main" id="{11BAFEDE-6563-D844-B6AE-9E5970000613}"/>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2" name="Dikdörtgen 31">
            <a:extLst>
              <a:ext uri="{FF2B5EF4-FFF2-40B4-BE49-F238E27FC236}">
                <a16:creationId xmlns:a16="http://schemas.microsoft.com/office/drawing/2014/main" id="{2498245C-9A50-8167-C1EE-EB56EBAB0E4D}"/>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33">
          <a:extLst>
            <a:ext uri="{FF2B5EF4-FFF2-40B4-BE49-F238E27FC236}">
              <a16:creationId xmlns:a16="http://schemas.microsoft.com/office/drawing/2014/main" id="{089EFC78-A20D-A9DE-CDC9-353C1C0DB8A6}"/>
            </a:ext>
          </a:extLst>
        </p:cNvPr>
        <p:cNvGrpSpPr/>
        <p:nvPr/>
      </p:nvGrpSpPr>
      <p:grpSpPr>
        <a:xfrm>
          <a:off x="0" y="0"/>
          <a:ext cx="0" cy="0"/>
          <a:chOff x="0" y="0"/>
          <a:chExt cx="0" cy="0"/>
        </a:xfrm>
      </p:grpSpPr>
      <p:pic>
        <p:nvPicPr>
          <p:cNvPr id="5122" name="Picture 2">
            <a:extLst>
              <a:ext uri="{FF2B5EF4-FFF2-40B4-BE49-F238E27FC236}">
                <a16:creationId xmlns:a16="http://schemas.microsoft.com/office/drawing/2014/main" id="{AEE5EB57-FFA6-D1C9-F940-24D6AADD2BAE}"/>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688617" y="812960"/>
            <a:ext cx="1897400" cy="23313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04911F6-40A0-6120-C7F6-8576F6135DA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3299467" y="812960"/>
            <a:ext cx="2081441" cy="2331392"/>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2448057C-AD14-1922-95F0-E0E4923B446E}"/>
              </a:ext>
            </a:extLst>
          </p:cNvPr>
          <p:cNvSpPr txBox="1"/>
          <p:nvPr/>
        </p:nvSpPr>
        <p:spPr>
          <a:xfrm>
            <a:off x="3015344" y="3342967"/>
            <a:ext cx="2732736" cy="1465786"/>
          </a:xfrm>
          <a:prstGeom prst="rect">
            <a:avLst/>
          </a:prstGeom>
          <a:noFill/>
        </p:spPr>
        <p:txBody>
          <a:bodyPr wrap="square">
            <a:spAutoFit/>
          </a:bodyPr>
          <a:lstStyle/>
          <a:p>
            <a:pPr algn="ctr"/>
            <a:r>
              <a:rPr lang="tr-TR" sz="1275" noProof="1">
                <a:latin typeface="Manrope" panose="020B0604020202020204" charset="0"/>
              </a:rPr>
              <a:t>Kireçtaşının bir ortamda bulunması bile uyum ve denge duygusunu uyandırabilir. Bu taşın sağladığı görsel denge, stresi azaltmaya ve rahat bir zihinsel durumu desteklemeye yardımcı olabilir.</a:t>
            </a:r>
          </a:p>
        </p:txBody>
      </p:sp>
      <p:pic>
        <p:nvPicPr>
          <p:cNvPr id="11" name="Resim 10" descr="bina, tuğla, gri, taş duvar içeren bir resim&#10;&#10;Yapay zeka tarafından oluşturulan içerik yanlış olabilir.">
            <a:extLst>
              <a:ext uri="{FF2B5EF4-FFF2-40B4-BE49-F238E27FC236}">
                <a16:creationId xmlns:a16="http://schemas.microsoft.com/office/drawing/2014/main" id="{B6A02B10-060A-8F98-6277-4AB6F057572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51946" y="812959"/>
            <a:ext cx="2187274" cy="2331392"/>
          </a:xfrm>
          <a:prstGeom prst="rect">
            <a:avLst/>
          </a:prstGeom>
        </p:spPr>
      </p:pic>
      <p:sp>
        <p:nvSpPr>
          <p:cNvPr id="13" name="Metin kutusu 12">
            <a:extLst>
              <a:ext uri="{FF2B5EF4-FFF2-40B4-BE49-F238E27FC236}">
                <a16:creationId xmlns:a16="http://schemas.microsoft.com/office/drawing/2014/main" id="{7D8C5B36-9C82-4A7A-D456-603398970B19}"/>
              </a:ext>
            </a:extLst>
          </p:cNvPr>
          <p:cNvSpPr txBox="1"/>
          <p:nvPr/>
        </p:nvSpPr>
        <p:spPr>
          <a:xfrm>
            <a:off x="5867822" y="3342967"/>
            <a:ext cx="2871686" cy="1425840"/>
          </a:xfrm>
          <a:prstGeom prst="rect">
            <a:avLst/>
          </a:prstGeom>
          <a:noFill/>
        </p:spPr>
        <p:txBody>
          <a:bodyPr wrap="square">
            <a:spAutoFit/>
          </a:bodyPr>
          <a:lstStyle/>
          <a:p>
            <a:pPr algn="ctr"/>
            <a:r>
              <a:rPr lang="tr-TR" sz="1238" noProof="1">
                <a:latin typeface="Manrope" panose="020B0604020202020204" charset="0"/>
              </a:rPr>
              <a:t>Kuvartaş, mekanlara sadece bir zarafet unsuru katmakla kalmaz, aynı zamanda bir güç ve istikrar duygusu da uyandırır. Kuvarsitten yayılan güvenlik hissi, konut ve ticari ortamlarda daha fazla dinginliğe katkıda bulunabilir.</a:t>
            </a:r>
          </a:p>
        </p:txBody>
      </p:sp>
      <p:sp>
        <p:nvSpPr>
          <p:cNvPr id="15" name="Metin kutusu 14">
            <a:extLst>
              <a:ext uri="{FF2B5EF4-FFF2-40B4-BE49-F238E27FC236}">
                <a16:creationId xmlns:a16="http://schemas.microsoft.com/office/drawing/2014/main" id="{585C5428-7DD1-7AFE-9055-4DDD18DC6BA8}"/>
              </a:ext>
            </a:extLst>
          </p:cNvPr>
          <p:cNvSpPr txBox="1"/>
          <p:nvPr/>
        </p:nvSpPr>
        <p:spPr>
          <a:xfrm>
            <a:off x="4572000" y="4731305"/>
            <a:ext cx="4657725" cy="438582"/>
          </a:xfrm>
          <a:prstGeom prst="rect">
            <a:avLst/>
          </a:prstGeom>
          <a:noFill/>
        </p:spPr>
        <p:txBody>
          <a:bodyPr wrap="square">
            <a:spAutoFit/>
          </a:bodyPr>
          <a:lstStyle/>
          <a:p>
            <a:r>
              <a:rPr lang="tr-TR" sz="600" noProof="1">
                <a:hlinkClick r:id="rId6"/>
              </a:rPr>
              <a:t>https://www.elmens.com/home-improvement/the-psychology-of-stone-creating-serenity-and-harmony-with-natural-stone-tiles/</a:t>
            </a:r>
            <a:endParaRPr lang="tr-TR" sz="600" noProof="1"/>
          </a:p>
          <a:p>
            <a:r>
              <a:rPr lang="tr-TR" sz="600" noProof="1">
                <a:hlinkClick r:id="rId7"/>
              </a:rPr>
              <a:t>https://www.istanbuldogaltas.org/</a:t>
            </a:r>
            <a:endParaRPr lang="tr-TR" sz="600" noProof="1"/>
          </a:p>
          <a:p>
            <a:endParaRPr lang="tr-TR" sz="1050" noProof="1"/>
          </a:p>
        </p:txBody>
      </p:sp>
      <p:sp>
        <p:nvSpPr>
          <p:cNvPr id="2" name="Metin kutusu 1">
            <a:extLst>
              <a:ext uri="{FF2B5EF4-FFF2-40B4-BE49-F238E27FC236}">
                <a16:creationId xmlns:a16="http://schemas.microsoft.com/office/drawing/2014/main" id="{74085CF2-FEBE-F01B-312D-6435A4A87B60}"/>
              </a:ext>
            </a:extLst>
          </p:cNvPr>
          <p:cNvSpPr txBox="1"/>
          <p:nvPr/>
        </p:nvSpPr>
        <p:spPr>
          <a:xfrm>
            <a:off x="382721" y="3342967"/>
            <a:ext cx="2491108" cy="1465786"/>
          </a:xfrm>
          <a:prstGeom prst="rect">
            <a:avLst/>
          </a:prstGeom>
          <a:noFill/>
        </p:spPr>
        <p:txBody>
          <a:bodyPr wrap="square">
            <a:spAutoFit/>
          </a:bodyPr>
          <a:lstStyle/>
          <a:p>
            <a:pPr algn="ctr">
              <a:spcBef>
                <a:spcPts val="1688"/>
              </a:spcBef>
              <a:spcAft>
                <a:spcPts val="1125"/>
              </a:spcAft>
            </a:pPr>
            <a:r>
              <a:rPr lang="tr-TR" sz="1275" noProof="1">
                <a:latin typeface="Manrope" panose="020B0604020202020204" charset="0"/>
              </a:rPr>
              <a:t>Arduvaz, ışığı emme ve sakinlik ve</a:t>
            </a:r>
            <a:r>
              <a:rPr lang="en-GB" sz="1275" noProof="1">
                <a:latin typeface="Manrope" panose="020B0604020202020204" charset="0"/>
              </a:rPr>
              <a:t> </a:t>
            </a:r>
            <a:r>
              <a:rPr lang="tr-TR" sz="1275" noProof="1">
                <a:latin typeface="Manrope" panose="020B0604020202020204" charset="0"/>
              </a:rPr>
              <a:t>denge hissi yayma yeteneğiyle bilinir. Arduvaz bir zeminde yürürken, doğayla bir bağlantı hissedebilir ve bu da genel bir dinginlik hissine katkıda bulunabilir.</a:t>
            </a:r>
          </a:p>
        </p:txBody>
      </p:sp>
      <p:sp>
        <p:nvSpPr>
          <p:cNvPr id="44" name="Dikdörtgen 43">
            <a:extLst>
              <a:ext uri="{FF2B5EF4-FFF2-40B4-BE49-F238E27FC236}">
                <a16:creationId xmlns:a16="http://schemas.microsoft.com/office/drawing/2014/main" id="{35D914F8-1564-B8EB-2508-B52D79317A9A}"/>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45" name="Dikdörtgen 44">
            <a:extLst>
              <a:ext uri="{FF2B5EF4-FFF2-40B4-BE49-F238E27FC236}">
                <a16:creationId xmlns:a16="http://schemas.microsoft.com/office/drawing/2014/main" id="{CB5DD982-EDB1-7B18-F7DA-42B77267A1C8}"/>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46" name="Dikdörtgen 45">
            <a:extLst>
              <a:ext uri="{FF2B5EF4-FFF2-40B4-BE49-F238E27FC236}">
                <a16:creationId xmlns:a16="http://schemas.microsoft.com/office/drawing/2014/main" id="{93368200-B066-6D49-70A4-34739247B839}"/>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47" name="Dikdörtgen 46">
            <a:extLst>
              <a:ext uri="{FF2B5EF4-FFF2-40B4-BE49-F238E27FC236}">
                <a16:creationId xmlns:a16="http://schemas.microsoft.com/office/drawing/2014/main" id="{91573DB1-0A67-4EBA-3770-AE34F6877A93}"/>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8" name="Dikdörtgen 47">
            <a:extLst>
              <a:ext uri="{FF2B5EF4-FFF2-40B4-BE49-F238E27FC236}">
                <a16:creationId xmlns:a16="http://schemas.microsoft.com/office/drawing/2014/main" id="{A62FE919-F129-5E00-07CF-DD523F69F034}"/>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9" name="Dikdörtgen 48">
            <a:extLst>
              <a:ext uri="{FF2B5EF4-FFF2-40B4-BE49-F238E27FC236}">
                <a16:creationId xmlns:a16="http://schemas.microsoft.com/office/drawing/2014/main" id="{0E1A7DA4-6DC3-7050-53AB-1CED12B82A6E}"/>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0" name="Dikdörtgen 49">
            <a:extLst>
              <a:ext uri="{FF2B5EF4-FFF2-40B4-BE49-F238E27FC236}">
                <a16:creationId xmlns:a16="http://schemas.microsoft.com/office/drawing/2014/main" id="{B195864D-6D28-C289-CA74-C91F5AC6CF3F}"/>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51" name="Dikdörtgen 50">
            <a:extLst>
              <a:ext uri="{FF2B5EF4-FFF2-40B4-BE49-F238E27FC236}">
                <a16:creationId xmlns:a16="http://schemas.microsoft.com/office/drawing/2014/main" id="{D8B2D2D0-09AE-0DB3-EEFA-0DF128392E9F}"/>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2" name="Dikdörtgen 51">
            <a:extLst>
              <a:ext uri="{FF2B5EF4-FFF2-40B4-BE49-F238E27FC236}">
                <a16:creationId xmlns:a16="http://schemas.microsoft.com/office/drawing/2014/main" id="{93FC051A-5389-156E-E5BC-248329791823}"/>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3" name="Dikdörtgen 52">
            <a:extLst>
              <a:ext uri="{FF2B5EF4-FFF2-40B4-BE49-F238E27FC236}">
                <a16:creationId xmlns:a16="http://schemas.microsoft.com/office/drawing/2014/main" id="{CB6856C8-082E-C172-3A9F-731F4AAD958C}"/>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4" name="Dikdörtgen 53">
            <a:extLst>
              <a:ext uri="{FF2B5EF4-FFF2-40B4-BE49-F238E27FC236}">
                <a16:creationId xmlns:a16="http://schemas.microsoft.com/office/drawing/2014/main" id="{99253B49-A6AB-5DA3-D218-B3CA2523AEF5}"/>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5" name="Dikdörtgen 54">
            <a:extLst>
              <a:ext uri="{FF2B5EF4-FFF2-40B4-BE49-F238E27FC236}">
                <a16:creationId xmlns:a16="http://schemas.microsoft.com/office/drawing/2014/main" id="{27E5F2AB-BDEB-2410-BCF7-8060D1469FD8}"/>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6" name="Dikdörtgen 55">
            <a:extLst>
              <a:ext uri="{FF2B5EF4-FFF2-40B4-BE49-F238E27FC236}">
                <a16:creationId xmlns:a16="http://schemas.microsoft.com/office/drawing/2014/main" id="{3DD96A51-55E2-9EE2-A30D-88CFAAA2DA29}"/>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57" name="Dikdörtgen 56">
            <a:extLst>
              <a:ext uri="{FF2B5EF4-FFF2-40B4-BE49-F238E27FC236}">
                <a16:creationId xmlns:a16="http://schemas.microsoft.com/office/drawing/2014/main" id="{A98BF33A-25DE-5038-9157-BDACC2C40074}"/>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8" name="Dikdörtgen 57">
            <a:extLst>
              <a:ext uri="{FF2B5EF4-FFF2-40B4-BE49-F238E27FC236}">
                <a16:creationId xmlns:a16="http://schemas.microsoft.com/office/drawing/2014/main" id="{AFC6C97B-1A40-FA23-4F88-C93733226DF3}"/>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59" name="Dikdörtgen 58">
            <a:extLst>
              <a:ext uri="{FF2B5EF4-FFF2-40B4-BE49-F238E27FC236}">
                <a16:creationId xmlns:a16="http://schemas.microsoft.com/office/drawing/2014/main" id="{7F0A58EC-83EF-4E2E-CA80-E8266F23F47A}"/>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60" name="Dikdörtgen 59">
            <a:extLst>
              <a:ext uri="{FF2B5EF4-FFF2-40B4-BE49-F238E27FC236}">
                <a16:creationId xmlns:a16="http://schemas.microsoft.com/office/drawing/2014/main" id="{A6322FE4-2D84-5E92-E04A-5F1BF2D224D8}"/>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61" name="Dikdörtgen 60">
            <a:extLst>
              <a:ext uri="{FF2B5EF4-FFF2-40B4-BE49-F238E27FC236}">
                <a16:creationId xmlns:a16="http://schemas.microsoft.com/office/drawing/2014/main" id="{A2A2CF5C-C7DA-6C9C-DC88-8109EBAD5F1A}"/>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Y</a:t>
            </a:r>
          </a:p>
        </p:txBody>
      </p:sp>
      <p:sp>
        <p:nvSpPr>
          <p:cNvPr id="62" name="Dikdörtgen 61">
            <a:extLst>
              <a:ext uri="{FF2B5EF4-FFF2-40B4-BE49-F238E27FC236}">
                <a16:creationId xmlns:a16="http://schemas.microsoft.com/office/drawing/2014/main" id="{ED94E527-929B-807B-E70D-D96F60A612E1}"/>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3" name="Dikdörtgen 62">
            <a:extLst>
              <a:ext uri="{FF2B5EF4-FFF2-40B4-BE49-F238E27FC236}">
                <a16:creationId xmlns:a16="http://schemas.microsoft.com/office/drawing/2014/main" id="{179D5090-2993-D4C5-A593-029086D226B1}"/>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120" name="Dikdörtgen 5119">
            <a:extLst>
              <a:ext uri="{FF2B5EF4-FFF2-40B4-BE49-F238E27FC236}">
                <a16:creationId xmlns:a16="http://schemas.microsoft.com/office/drawing/2014/main" id="{D2DD8FC6-8406-4259-84E7-A60A132FB802}"/>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M</a:t>
            </a:r>
          </a:p>
        </p:txBody>
      </p:sp>
      <p:sp>
        <p:nvSpPr>
          <p:cNvPr id="5121" name="Dikdörtgen 5120">
            <a:extLst>
              <a:ext uri="{FF2B5EF4-FFF2-40B4-BE49-F238E27FC236}">
                <a16:creationId xmlns:a16="http://schemas.microsoft.com/office/drawing/2014/main" id="{DE7E01C6-D031-2269-F5E8-F2CAFB8B49C7}"/>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123" name="Dikdörtgen 5122">
            <a:extLst>
              <a:ext uri="{FF2B5EF4-FFF2-40B4-BE49-F238E27FC236}">
                <a16:creationId xmlns:a16="http://schemas.microsoft.com/office/drawing/2014/main" id="{9DFB87F1-21C9-981D-5F27-9F66CD548E7C}"/>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5125" name="Dikdörtgen 5124">
            <a:extLst>
              <a:ext uri="{FF2B5EF4-FFF2-40B4-BE49-F238E27FC236}">
                <a16:creationId xmlns:a16="http://schemas.microsoft.com/office/drawing/2014/main" id="{8D402DCA-C524-8185-D961-47016FF44755}"/>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126" name="Dikdörtgen 5125">
            <a:extLst>
              <a:ext uri="{FF2B5EF4-FFF2-40B4-BE49-F238E27FC236}">
                <a16:creationId xmlns:a16="http://schemas.microsoft.com/office/drawing/2014/main" id="{0F30E3B4-28A6-C0D4-F2F4-40C417336446}"/>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S</a:t>
            </a:r>
          </a:p>
        </p:txBody>
      </p:sp>
      <p:sp>
        <p:nvSpPr>
          <p:cNvPr id="5127" name="Dikdörtgen 5126">
            <a:extLst>
              <a:ext uri="{FF2B5EF4-FFF2-40B4-BE49-F238E27FC236}">
                <a16:creationId xmlns:a16="http://schemas.microsoft.com/office/drawing/2014/main" id="{2EF6D874-F966-4173-A673-18AFE5828AB8}"/>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5128" name="Dikdörtgen 5127">
            <a:extLst>
              <a:ext uri="{FF2B5EF4-FFF2-40B4-BE49-F238E27FC236}">
                <a16:creationId xmlns:a16="http://schemas.microsoft.com/office/drawing/2014/main" id="{918DB79B-5CE1-D5D1-5DCE-2BE790F38580}"/>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5129" name="Dikdörtgen 5128">
            <a:extLst>
              <a:ext uri="{FF2B5EF4-FFF2-40B4-BE49-F238E27FC236}">
                <a16:creationId xmlns:a16="http://schemas.microsoft.com/office/drawing/2014/main" id="{EEEB3E27-BAA1-290A-A558-74ADB8799766}"/>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Tree>
    <p:extLst>
      <p:ext uri="{BB962C8B-B14F-4D97-AF65-F5344CB8AC3E}">
        <p14:creationId xmlns:p14="http://schemas.microsoft.com/office/powerpoint/2010/main" val="13640009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2000"/>
                                        <p:tgtEl>
                                          <p:spTgt spid="50"/>
                                        </p:tgtEl>
                                      </p:cBhvr>
                                    </p:animEffect>
                                    <p:anim calcmode="lin" valueType="num">
                                      <p:cBhvr>
                                        <p:cTn id="8" dur="2000" fill="hold"/>
                                        <p:tgtEl>
                                          <p:spTgt spid="50"/>
                                        </p:tgtEl>
                                        <p:attrNameLst>
                                          <p:attrName>ppt_w</p:attrName>
                                        </p:attrNameLst>
                                      </p:cBhvr>
                                      <p:tavLst>
                                        <p:tav tm="0" fmla="#ppt_w*sin(2.5*pi*$)">
                                          <p:val>
                                            <p:fltVal val="0"/>
                                          </p:val>
                                        </p:tav>
                                        <p:tav tm="100000">
                                          <p:val>
                                            <p:fltVal val="1"/>
                                          </p:val>
                                        </p:tav>
                                      </p:tavLst>
                                    </p:anim>
                                    <p:anim calcmode="lin" valueType="num">
                                      <p:cBhvr>
                                        <p:cTn id="9" dur="20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120"/>
                                        </p:tgtEl>
                                        <p:attrNameLst>
                                          <p:attrName>style.visibility</p:attrName>
                                        </p:attrNameLst>
                                      </p:cBhvr>
                                      <p:to>
                                        <p:strVal val="visible"/>
                                      </p:to>
                                    </p:set>
                                    <p:animEffect transition="in" filter="wheel(1)">
                                      <p:cBhvr>
                                        <p:cTn id="14" dur="2000"/>
                                        <p:tgtEl>
                                          <p:spTgt spid="51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123"/>
                                        </p:tgtEl>
                                        <p:attrNameLst>
                                          <p:attrName>style.visibility</p:attrName>
                                        </p:attrNameLst>
                                      </p:cBhvr>
                                      <p:to>
                                        <p:strVal val="visible"/>
                                      </p:to>
                                    </p:set>
                                    <p:animEffect transition="in" filter="wheel(1)">
                                      <p:cBhvr>
                                        <p:cTn id="19"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20" grpId="0" animBg="1"/>
      <p:bldP spid="512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13">
            <a:extLst>
              <a:ext uri="{FF2B5EF4-FFF2-40B4-BE49-F238E27FC236}">
                <a16:creationId xmlns:a16="http://schemas.microsoft.com/office/drawing/2014/main" id="{0196CA71-775F-EB4C-CAED-4F0B83B31FFC}"/>
              </a:ext>
            </a:extLst>
          </p:cNvPr>
          <p:cNvSpPr/>
          <p:nvPr/>
        </p:nvSpPr>
        <p:spPr>
          <a:xfrm>
            <a:off x="0" y="3314699"/>
            <a:ext cx="4038600" cy="232588"/>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ikdörtgen 14">
            <a:extLst>
              <a:ext uri="{FF2B5EF4-FFF2-40B4-BE49-F238E27FC236}">
                <a16:creationId xmlns:a16="http://schemas.microsoft.com/office/drawing/2014/main" id="{C45537CF-8E7B-4B11-F7CC-1D6E942C2861}"/>
              </a:ext>
            </a:extLst>
          </p:cNvPr>
          <p:cNvSpPr/>
          <p:nvPr/>
        </p:nvSpPr>
        <p:spPr>
          <a:xfrm rot="16200000">
            <a:off x="-276604" y="4218393"/>
            <a:ext cx="1596212" cy="253999"/>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ikdörtgen 5">
            <a:extLst>
              <a:ext uri="{FF2B5EF4-FFF2-40B4-BE49-F238E27FC236}">
                <a16:creationId xmlns:a16="http://schemas.microsoft.com/office/drawing/2014/main" id="{752112E1-7092-F565-9C68-8FAD6114A377}"/>
              </a:ext>
            </a:extLst>
          </p:cNvPr>
          <p:cNvSpPr/>
          <p:nvPr/>
        </p:nvSpPr>
        <p:spPr>
          <a:xfrm>
            <a:off x="5105400" y="1596212"/>
            <a:ext cx="4038600" cy="2325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Başlık 1">
            <a:extLst>
              <a:ext uri="{FF2B5EF4-FFF2-40B4-BE49-F238E27FC236}">
                <a16:creationId xmlns:a16="http://schemas.microsoft.com/office/drawing/2014/main" id="{5D2F2CE3-AB5C-50E4-6F2E-612E3E7F7B99}"/>
              </a:ext>
            </a:extLst>
          </p:cNvPr>
          <p:cNvSpPr>
            <a:spLocks noGrp="1"/>
          </p:cNvSpPr>
          <p:nvPr>
            <p:ph type="title"/>
          </p:nvPr>
        </p:nvSpPr>
        <p:spPr>
          <a:xfrm>
            <a:off x="5493202" y="734605"/>
            <a:ext cx="3117384" cy="1181100"/>
          </a:xfrm>
        </p:spPr>
        <p:txBody>
          <a:bodyPr anchor="ctr">
            <a:normAutofit fontScale="90000"/>
          </a:bodyPr>
          <a:lstStyle/>
          <a:p>
            <a:pPr algn="r"/>
            <a:r>
              <a:rPr lang="tr-TR" sz="2775" noProof="1">
                <a:latin typeface="Manrope SemiBold" panose="020B0604020202020204" charset="0"/>
              </a:rPr>
              <a:t>TUĞLA DUVARIN İNSAN PSİKOLOJİSİ ÜZERİNDEKİ ETKİSİ</a:t>
            </a:r>
          </a:p>
        </p:txBody>
      </p:sp>
      <p:pic>
        <p:nvPicPr>
          <p:cNvPr id="11" name="Resim 10" descr="mobilya, masa, sandalye, iç mekan içeren bir resim&#10;&#10;Yapay zeka tarafından oluşturulan içerik yanlış olabilir.">
            <a:extLst>
              <a:ext uri="{FF2B5EF4-FFF2-40B4-BE49-F238E27FC236}">
                <a16:creationId xmlns:a16="http://schemas.microsoft.com/office/drawing/2014/main" id="{D8BCC98C-8B0F-B005-3AF8-6D39E4629ADD}"/>
              </a:ext>
            </a:extLst>
          </p:cNvPr>
          <p:cNvPicPr>
            <a:picLocks noChangeAspect="1"/>
          </p:cNvPicPr>
          <p:nvPr/>
        </p:nvPicPr>
        <p:blipFill>
          <a:blip r:embed="rId2" cstate="hqprint">
            <a:extLst>
              <a:ext uri="{28A0092B-C50C-407E-A947-70E740481C1C}">
                <a14:useLocalDpi xmlns:a14="http://schemas.microsoft.com/office/drawing/2010/main"/>
              </a:ext>
            </a:extLst>
          </a:blip>
          <a:srcRect l="5306" r="4908"/>
          <a:stretch/>
        </p:blipFill>
        <p:spPr>
          <a:xfrm>
            <a:off x="763269" y="417740"/>
            <a:ext cx="4038601" cy="4543427"/>
          </a:xfrm>
          <a:prstGeom prst="rect">
            <a:avLst/>
          </a:prstGeom>
        </p:spPr>
      </p:pic>
      <p:sp>
        <p:nvSpPr>
          <p:cNvPr id="12" name="İçerik Yer Tutucusu 2">
            <a:extLst>
              <a:ext uri="{FF2B5EF4-FFF2-40B4-BE49-F238E27FC236}">
                <a16:creationId xmlns:a16="http://schemas.microsoft.com/office/drawing/2014/main" id="{3E55934F-CB31-A813-39A1-24E109F20D64}"/>
              </a:ext>
            </a:extLst>
          </p:cNvPr>
          <p:cNvSpPr>
            <a:spLocks noGrp="1"/>
          </p:cNvSpPr>
          <p:nvPr>
            <p:ph idx="1"/>
          </p:nvPr>
        </p:nvSpPr>
        <p:spPr>
          <a:xfrm>
            <a:off x="5105400" y="1901012"/>
            <a:ext cx="3938239" cy="2950388"/>
          </a:xfrm>
        </p:spPr>
        <p:txBody>
          <a:bodyPr anchor="ctr">
            <a:noAutofit/>
          </a:bodyPr>
          <a:lstStyle/>
          <a:p>
            <a:r>
              <a:rPr lang="tr-TR" sz="1280" noProof="1"/>
              <a:t>Tuğla duvarlar, sağlam ve dayanıklı bir yapı malzemesi olduğu için insanlara güven duygusu verir.</a:t>
            </a:r>
            <a:endParaRPr lang="en-GB" sz="1280" noProof="1"/>
          </a:p>
          <a:p>
            <a:endParaRPr lang="tr-TR" sz="1280" noProof="1"/>
          </a:p>
          <a:p>
            <a:r>
              <a:rPr lang="tr-TR" sz="1280" noProof="1"/>
              <a:t>Kırmızı veya doğal renklerde bırakılmış tuğla duvarlar, sıcak ve samimi bir atmosfer yaratır. Bu, özellikle ev ortamlarında rahatlık ve huzur hissini artırabilir. </a:t>
            </a:r>
            <a:endParaRPr lang="en-GB" sz="1280" noProof="1"/>
          </a:p>
          <a:p>
            <a:endParaRPr lang="tr-TR" sz="1280" noProof="1"/>
          </a:p>
          <a:p>
            <a:r>
              <a:rPr lang="tr-TR" sz="1280" noProof="1"/>
              <a:t>Tuğla, doğal bir malzeme olduğu için insanın doğayla bağlantısını güçlendirebilir. Ahşap veya bitkilerle birlikte kullanıldığında, organik ve rahatlatıcı bir ortam sunarak stresi azaltabilir.</a:t>
            </a:r>
          </a:p>
        </p:txBody>
      </p:sp>
      <p:sp>
        <p:nvSpPr>
          <p:cNvPr id="13" name="Metin kutusu 12">
            <a:extLst>
              <a:ext uri="{FF2B5EF4-FFF2-40B4-BE49-F238E27FC236}">
                <a16:creationId xmlns:a16="http://schemas.microsoft.com/office/drawing/2014/main" id="{5F0F5EB7-75E0-2D23-211E-56BABBD4D24E}"/>
              </a:ext>
            </a:extLst>
          </p:cNvPr>
          <p:cNvSpPr txBox="1"/>
          <p:nvPr/>
        </p:nvSpPr>
        <p:spPr>
          <a:xfrm>
            <a:off x="6416908" y="4851400"/>
            <a:ext cx="4573242" cy="357790"/>
          </a:xfrm>
          <a:prstGeom prst="rect">
            <a:avLst/>
          </a:prstGeom>
          <a:noFill/>
        </p:spPr>
        <p:txBody>
          <a:bodyPr wrap="square">
            <a:spAutoFit/>
          </a:bodyPr>
          <a:lstStyle/>
          <a:p>
            <a:r>
              <a:rPr lang="tr-TR" sz="675" noProof="1">
                <a:hlinkClick r:id="rId3"/>
              </a:rPr>
              <a:t>https://www.nerolac.com/blog/about-brick-texture-and-colours</a:t>
            </a:r>
            <a:endParaRPr lang="tr-TR" sz="675" noProof="1"/>
          </a:p>
          <a:p>
            <a:endParaRPr lang="tr-TR" sz="1050" noProof="1"/>
          </a:p>
        </p:txBody>
      </p:sp>
      <p:sp>
        <p:nvSpPr>
          <p:cNvPr id="7" name="Dikdörtgen 6">
            <a:extLst>
              <a:ext uri="{FF2B5EF4-FFF2-40B4-BE49-F238E27FC236}">
                <a16:creationId xmlns:a16="http://schemas.microsoft.com/office/drawing/2014/main" id="{1C7B2E8D-F4C2-B8EC-F68B-828345A75DBE}"/>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47" name="Dikdörtgen 46">
            <a:extLst>
              <a:ext uri="{FF2B5EF4-FFF2-40B4-BE49-F238E27FC236}">
                <a16:creationId xmlns:a16="http://schemas.microsoft.com/office/drawing/2014/main" id="{99BAFFF2-40E9-753D-14E1-29841E99FA39}"/>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48" name="Dikdörtgen 47">
            <a:extLst>
              <a:ext uri="{FF2B5EF4-FFF2-40B4-BE49-F238E27FC236}">
                <a16:creationId xmlns:a16="http://schemas.microsoft.com/office/drawing/2014/main" id="{A3612E3E-CEAC-7305-7481-3BB6F55EFF6A}"/>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49" name="Dikdörtgen 48">
            <a:extLst>
              <a:ext uri="{FF2B5EF4-FFF2-40B4-BE49-F238E27FC236}">
                <a16:creationId xmlns:a16="http://schemas.microsoft.com/office/drawing/2014/main" id="{BF5FE8EF-3DB6-8ABD-3CEA-875C69FD24C8}"/>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0" name="Dikdörtgen 49">
            <a:extLst>
              <a:ext uri="{FF2B5EF4-FFF2-40B4-BE49-F238E27FC236}">
                <a16:creationId xmlns:a16="http://schemas.microsoft.com/office/drawing/2014/main" id="{33C90CCF-65CF-8AD5-5E5C-0E1CFD990617}"/>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1" name="Dikdörtgen 50">
            <a:extLst>
              <a:ext uri="{FF2B5EF4-FFF2-40B4-BE49-F238E27FC236}">
                <a16:creationId xmlns:a16="http://schemas.microsoft.com/office/drawing/2014/main" id="{8824C650-F553-BEA7-B6AA-ADBD86393595}"/>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2" name="Dikdörtgen 51">
            <a:extLst>
              <a:ext uri="{FF2B5EF4-FFF2-40B4-BE49-F238E27FC236}">
                <a16:creationId xmlns:a16="http://schemas.microsoft.com/office/drawing/2014/main" id="{5EF72A69-CB51-B8C3-D604-E5F7A653530C}"/>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53" name="Dikdörtgen 52">
            <a:extLst>
              <a:ext uri="{FF2B5EF4-FFF2-40B4-BE49-F238E27FC236}">
                <a16:creationId xmlns:a16="http://schemas.microsoft.com/office/drawing/2014/main" id="{4A10B2A2-BC4A-C7F6-CBD7-B22041D23320}"/>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54" name="Dikdörtgen 53">
            <a:extLst>
              <a:ext uri="{FF2B5EF4-FFF2-40B4-BE49-F238E27FC236}">
                <a16:creationId xmlns:a16="http://schemas.microsoft.com/office/drawing/2014/main" id="{F22668D3-6ED5-BC76-E757-A28170E22949}"/>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55" name="Dikdörtgen 54">
            <a:extLst>
              <a:ext uri="{FF2B5EF4-FFF2-40B4-BE49-F238E27FC236}">
                <a16:creationId xmlns:a16="http://schemas.microsoft.com/office/drawing/2014/main" id="{3F4EAAEF-9538-0915-4CAF-411952FFDBEA}"/>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6" name="Dikdörtgen 55">
            <a:extLst>
              <a:ext uri="{FF2B5EF4-FFF2-40B4-BE49-F238E27FC236}">
                <a16:creationId xmlns:a16="http://schemas.microsoft.com/office/drawing/2014/main" id="{84BCBAE3-0E0C-932F-C600-C58CA01D4FD1}"/>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57" name="Dikdörtgen 56">
            <a:extLst>
              <a:ext uri="{FF2B5EF4-FFF2-40B4-BE49-F238E27FC236}">
                <a16:creationId xmlns:a16="http://schemas.microsoft.com/office/drawing/2014/main" id="{4A795C37-2746-E564-8C6D-9B7246F1E48C}"/>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8" name="Dikdörtgen 57">
            <a:extLst>
              <a:ext uri="{FF2B5EF4-FFF2-40B4-BE49-F238E27FC236}">
                <a16:creationId xmlns:a16="http://schemas.microsoft.com/office/drawing/2014/main" id="{2D2010B2-C000-0939-831E-C5BE22BA3397}"/>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59" name="Dikdörtgen 58">
            <a:extLst>
              <a:ext uri="{FF2B5EF4-FFF2-40B4-BE49-F238E27FC236}">
                <a16:creationId xmlns:a16="http://schemas.microsoft.com/office/drawing/2014/main" id="{54A8CD1A-376A-7D2C-F61A-203C92C449CF}"/>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60" name="Dikdörtgen 59">
            <a:extLst>
              <a:ext uri="{FF2B5EF4-FFF2-40B4-BE49-F238E27FC236}">
                <a16:creationId xmlns:a16="http://schemas.microsoft.com/office/drawing/2014/main" id="{6825B992-DE9E-A89E-2728-F0F0C465944A}"/>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61" name="Dikdörtgen 60">
            <a:extLst>
              <a:ext uri="{FF2B5EF4-FFF2-40B4-BE49-F238E27FC236}">
                <a16:creationId xmlns:a16="http://schemas.microsoft.com/office/drawing/2014/main" id="{A2B7642F-CCF1-C7A6-BC66-2BE43CE59820}"/>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62" name="Dikdörtgen 61">
            <a:extLst>
              <a:ext uri="{FF2B5EF4-FFF2-40B4-BE49-F238E27FC236}">
                <a16:creationId xmlns:a16="http://schemas.microsoft.com/office/drawing/2014/main" id="{32E12FF4-19E0-BFAF-7F45-A465A4307381}"/>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63" name="Dikdörtgen 62">
            <a:extLst>
              <a:ext uri="{FF2B5EF4-FFF2-40B4-BE49-F238E27FC236}">
                <a16:creationId xmlns:a16="http://schemas.microsoft.com/office/drawing/2014/main" id="{FC2BF7A9-865D-FF0A-B2DC-458488475082}"/>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Y</a:t>
            </a:r>
          </a:p>
        </p:txBody>
      </p:sp>
      <p:sp>
        <p:nvSpPr>
          <p:cNvPr id="64" name="Dikdörtgen 63">
            <a:extLst>
              <a:ext uri="{FF2B5EF4-FFF2-40B4-BE49-F238E27FC236}">
                <a16:creationId xmlns:a16="http://schemas.microsoft.com/office/drawing/2014/main" id="{92ECB718-5DA6-008C-2F67-7B55AC8AD150}"/>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65" name="Dikdörtgen 64">
            <a:extLst>
              <a:ext uri="{FF2B5EF4-FFF2-40B4-BE49-F238E27FC236}">
                <a16:creationId xmlns:a16="http://schemas.microsoft.com/office/drawing/2014/main" id="{AFF9BF90-D631-4659-12AC-C70DBBB03905}"/>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6" name="Dikdörtgen 65">
            <a:extLst>
              <a:ext uri="{FF2B5EF4-FFF2-40B4-BE49-F238E27FC236}">
                <a16:creationId xmlns:a16="http://schemas.microsoft.com/office/drawing/2014/main" id="{3CE668E6-1005-E292-A3F5-BE00C9CE9033}"/>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M</a:t>
            </a:r>
          </a:p>
        </p:txBody>
      </p:sp>
      <p:sp>
        <p:nvSpPr>
          <p:cNvPr id="67" name="Dikdörtgen 66">
            <a:extLst>
              <a:ext uri="{FF2B5EF4-FFF2-40B4-BE49-F238E27FC236}">
                <a16:creationId xmlns:a16="http://schemas.microsoft.com/office/drawing/2014/main" id="{9CFD82E3-A2D5-0D0F-DA2F-96C23C678358}"/>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8" name="Dikdörtgen 67">
            <a:extLst>
              <a:ext uri="{FF2B5EF4-FFF2-40B4-BE49-F238E27FC236}">
                <a16:creationId xmlns:a16="http://schemas.microsoft.com/office/drawing/2014/main" id="{B084FBDD-7B35-FDBB-7B2A-4DB0FCA13DC3}"/>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69" name="Dikdörtgen 68">
            <a:extLst>
              <a:ext uri="{FF2B5EF4-FFF2-40B4-BE49-F238E27FC236}">
                <a16:creationId xmlns:a16="http://schemas.microsoft.com/office/drawing/2014/main" id="{C15995C3-F0BD-3308-1652-E8350A631F9B}"/>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70" name="Dikdörtgen 69">
            <a:extLst>
              <a:ext uri="{FF2B5EF4-FFF2-40B4-BE49-F238E27FC236}">
                <a16:creationId xmlns:a16="http://schemas.microsoft.com/office/drawing/2014/main" id="{CCF57367-3A42-ECF6-4BC3-5ADE3F752FFA}"/>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S</a:t>
            </a:r>
          </a:p>
        </p:txBody>
      </p:sp>
      <p:sp>
        <p:nvSpPr>
          <p:cNvPr id="71" name="Dikdörtgen 70">
            <a:extLst>
              <a:ext uri="{FF2B5EF4-FFF2-40B4-BE49-F238E27FC236}">
                <a16:creationId xmlns:a16="http://schemas.microsoft.com/office/drawing/2014/main" id="{1D01DD47-F1F7-B4E7-76C3-1E1C011496FE}"/>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72" name="Dikdörtgen 71">
            <a:extLst>
              <a:ext uri="{FF2B5EF4-FFF2-40B4-BE49-F238E27FC236}">
                <a16:creationId xmlns:a16="http://schemas.microsoft.com/office/drawing/2014/main" id="{D3B7A9ED-4836-BC60-A0B6-DD8B54F9A96D}"/>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73" name="Dikdörtgen 72">
            <a:extLst>
              <a:ext uri="{FF2B5EF4-FFF2-40B4-BE49-F238E27FC236}">
                <a16:creationId xmlns:a16="http://schemas.microsoft.com/office/drawing/2014/main" id="{F2074ED9-6824-0950-30CF-85E8C06557EB}"/>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Tree>
    <p:extLst>
      <p:ext uri="{BB962C8B-B14F-4D97-AF65-F5344CB8AC3E}">
        <p14:creationId xmlns:p14="http://schemas.microsoft.com/office/powerpoint/2010/main" val="3040352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2000"/>
                                        <p:tgtEl>
                                          <p:spTgt spid="53"/>
                                        </p:tgtEl>
                                      </p:cBhvr>
                                    </p:animEffect>
                                    <p:anim calcmode="lin" valueType="num">
                                      <p:cBhvr>
                                        <p:cTn id="8" dur="2000" fill="hold"/>
                                        <p:tgtEl>
                                          <p:spTgt spid="53"/>
                                        </p:tgtEl>
                                        <p:attrNameLst>
                                          <p:attrName>ppt_w</p:attrName>
                                        </p:attrNameLst>
                                      </p:cBhvr>
                                      <p:tavLst>
                                        <p:tav tm="0" fmla="#ppt_w*sin(2.5*pi*$)">
                                          <p:val>
                                            <p:fltVal val="0"/>
                                          </p:val>
                                        </p:tav>
                                        <p:tav tm="100000">
                                          <p:val>
                                            <p:fltVal val="1"/>
                                          </p:val>
                                        </p:tav>
                                      </p:tavLst>
                                    </p:anim>
                                    <p:anim calcmode="lin" valueType="num">
                                      <p:cBhvr>
                                        <p:cTn id="9" dur="2000" fill="hold"/>
                                        <p:tgtEl>
                                          <p:spTgt spid="5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wheel(1)">
                                      <p:cBhvr>
                                        <p:cTn id="14" dur="20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heel(1)">
                                      <p:cBhvr>
                                        <p:cTn id="19"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D88DA-663B-2FA8-2430-A9EB3DA87C7E}"/>
            </a:ext>
          </a:extLst>
        </p:cNvPr>
        <p:cNvGrpSpPr/>
        <p:nvPr/>
      </p:nvGrpSpPr>
      <p:grpSpPr>
        <a:xfrm>
          <a:off x="0" y="0"/>
          <a:ext cx="0" cy="0"/>
          <a:chOff x="0" y="0"/>
          <a:chExt cx="0" cy="0"/>
        </a:xfrm>
      </p:grpSpPr>
      <p:sp>
        <p:nvSpPr>
          <p:cNvPr id="14" name="Dikdörtgen 13">
            <a:extLst>
              <a:ext uri="{FF2B5EF4-FFF2-40B4-BE49-F238E27FC236}">
                <a16:creationId xmlns:a16="http://schemas.microsoft.com/office/drawing/2014/main" id="{F675DEF4-083E-D128-2DCD-38FF389EEA6F}"/>
              </a:ext>
            </a:extLst>
          </p:cNvPr>
          <p:cNvSpPr/>
          <p:nvPr/>
        </p:nvSpPr>
        <p:spPr>
          <a:xfrm>
            <a:off x="0" y="3314699"/>
            <a:ext cx="4038600" cy="232588"/>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Dikdörtgen 14">
            <a:extLst>
              <a:ext uri="{FF2B5EF4-FFF2-40B4-BE49-F238E27FC236}">
                <a16:creationId xmlns:a16="http://schemas.microsoft.com/office/drawing/2014/main" id="{3516DFCD-F4A2-1128-26F4-D671024CF8F1}"/>
              </a:ext>
            </a:extLst>
          </p:cNvPr>
          <p:cNvSpPr/>
          <p:nvPr/>
        </p:nvSpPr>
        <p:spPr>
          <a:xfrm rot="16200000">
            <a:off x="-276604" y="4218393"/>
            <a:ext cx="1596212" cy="253999"/>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Dikdörtgen 5">
            <a:extLst>
              <a:ext uri="{FF2B5EF4-FFF2-40B4-BE49-F238E27FC236}">
                <a16:creationId xmlns:a16="http://schemas.microsoft.com/office/drawing/2014/main" id="{977DF8F6-A9D0-CF4C-5D7C-ED0B020925FE}"/>
              </a:ext>
            </a:extLst>
          </p:cNvPr>
          <p:cNvSpPr/>
          <p:nvPr/>
        </p:nvSpPr>
        <p:spPr>
          <a:xfrm>
            <a:off x="5105400" y="1596212"/>
            <a:ext cx="4038600" cy="2325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İçerik Yer Tutucusu 2">
            <a:extLst>
              <a:ext uri="{FF2B5EF4-FFF2-40B4-BE49-F238E27FC236}">
                <a16:creationId xmlns:a16="http://schemas.microsoft.com/office/drawing/2014/main" id="{CE7CB274-19FC-BDF4-E4B9-7D3452526752}"/>
              </a:ext>
            </a:extLst>
          </p:cNvPr>
          <p:cNvSpPr>
            <a:spLocks noGrp="1"/>
          </p:cNvSpPr>
          <p:nvPr>
            <p:ph idx="1"/>
          </p:nvPr>
        </p:nvSpPr>
        <p:spPr>
          <a:xfrm>
            <a:off x="0" y="281606"/>
            <a:ext cx="5105400" cy="2362410"/>
          </a:xfrm>
        </p:spPr>
        <p:txBody>
          <a:bodyPr anchor="t">
            <a:noAutofit/>
          </a:bodyPr>
          <a:lstStyle/>
          <a:p>
            <a:pPr marL="139700" indent="0" algn="r">
              <a:buNone/>
            </a:pPr>
            <a:r>
              <a:rPr lang="tr-TR" sz="1275" noProof="1"/>
              <a:t>Geleneksel Kırmızı Tuğla: Klasik ve zamansız bir seçenek olan geleneksel kırmızı tuğla,duvarlar sıcaklık ve samimiyet hissiyatı sağlar. Bu renk, mekanda rustik ve doğal bir atmosfere sahip olmasını sağlayabilir.</a:t>
            </a:r>
          </a:p>
          <a:p>
            <a:pPr marL="139700" indent="0" algn="r">
              <a:buNone/>
            </a:pPr>
            <a:r>
              <a:rPr lang="tr-TR" sz="1275" noProof="1"/>
              <a:t>Beyaz Boyalı Tuğla: Beyaz boyalı tuğla kaplamalar, modern ve minimalist bir görünüm sağlar. Bu renk, mekanın duvarlarında aydınlık ve ferah bir ortam oluştur ve mekana modern bir dokunuş katar.</a:t>
            </a:r>
          </a:p>
        </p:txBody>
      </p:sp>
      <p:pic>
        <p:nvPicPr>
          <p:cNvPr id="3076" name="Picture 4" descr="Hikaye Pini görüntüsü">
            <a:extLst>
              <a:ext uri="{FF2B5EF4-FFF2-40B4-BE49-F238E27FC236}">
                <a16:creationId xmlns:a16="http://schemas.microsoft.com/office/drawing/2014/main" id="{67D2CEC5-0435-A0DA-36B9-0CCC6AC432E3}"/>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r="-2" b="-2"/>
          <a:stretch/>
        </p:blipFill>
        <p:spPr bwMode="auto">
          <a:xfrm>
            <a:off x="5265442" y="861968"/>
            <a:ext cx="1488808" cy="234822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BD2DB28E-1494-6C66-21B9-1F404BAF045F}"/>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7284742" y="861968"/>
            <a:ext cx="1488808" cy="2348224"/>
          </a:xfrm>
          <a:prstGeom prst="rect">
            <a:avLst/>
          </a:prstGeom>
          <a:noFill/>
          <a:extLst>
            <a:ext uri="{909E8E84-426E-40DD-AFC4-6F175D3DCCD1}">
              <a14:hiddenFill xmlns:a14="http://schemas.microsoft.com/office/drawing/2010/main">
                <a:solidFill>
                  <a:srgbClr val="FFFFFF"/>
                </a:solidFill>
              </a14:hiddenFill>
            </a:ext>
          </a:extLst>
        </p:spPr>
      </p:pic>
      <p:sp>
        <p:nvSpPr>
          <p:cNvPr id="9" name="İçerik Yer Tutucusu 2">
            <a:extLst>
              <a:ext uri="{FF2B5EF4-FFF2-40B4-BE49-F238E27FC236}">
                <a16:creationId xmlns:a16="http://schemas.microsoft.com/office/drawing/2014/main" id="{A10C5E26-9CE4-C68F-4A19-2CA6343A8A42}"/>
              </a:ext>
            </a:extLst>
          </p:cNvPr>
          <p:cNvSpPr txBox="1">
            <a:spLocks/>
          </p:cNvSpPr>
          <p:nvPr/>
        </p:nvSpPr>
        <p:spPr>
          <a:xfrm>
            <a:off x="4038600" y="3312950"/>
            <a:ext cx="4498341" cy="15489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1pPr>
            <a:lvl2pPr marL="914400" marR="0" lvl="1" indent="-317500" algn="l" rtl="0">
              <a:lnSpc>
                <a:spcPct val="100000"/>
              </a:lnSpc>
              <a:spcBef>
                <a:spcPts val="160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2pPr>
            <a:lvl3pPr marL="1371600" marR="0" lvl="2" indent="-317500" algn="l" rtl="0">
              <a:lnSpc>
                <a:spcPct val="100000"/>
              </a:lnSpc>
              <a:spcBef>
                <a:spcPts val="160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3pPr>
            <a:lvl4pPr marL="1828800" marR="0" lvl="3" indent="-317500" algn="l" rtl="0">
              <a:lnSpc>
                <a:spcPct val="100000"/>
              </a:lnSpc>
              <a:spcBef>
                <a:spcPts val="160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4pPr>
            <a:lvl5pPr marL="2286000" marR="0" lvl="4" indent="-317500" algn="l" rtl="0">
              <a:lnSpc>
                <a:spcPct val="100000"/>
              </a:lnSpc>
              <a:spcBef>
                <a:spcPts val="160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5pPr>
            <a:lvl6pPr marL="2743200" marR="0" lvl="5" indent="-317500" algn="l" rtl="0">
              <a:lnSpc>
                <a:spcPct val="100000"/>
              </a:lnSpc>
              <a:spcBef>
                <a:spcPts val="160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6pPr>
            <a:lvl7pPr marL="3200400" marR="0" lvl="6" indent="-317500" algn="l" rtl="0">
              <a:lnSpc>
                <a:spcPct val="100000"/>
              </a:lnSpc>
              <a:spcBef>
                <a:spcPts val="160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7pPr>
            <a:lvl8pPr marL="3657600" marR="0" lvl="7" indent="-317500" algn="l" rtl="0">
              <a:lnSpc>
                <a:spcPct val="100000"/>
              </a:lnSpc>
              <a:spcBef>
                <a:spcPts val="1600"/>
              </a:spcBef>
              <a:spcAft>
                <a:spcPts val="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8pPr>
            <a:lvl9pPr marL="4114800" marR="0" lvl="8" indent="-317500" algn="l" rtl="0">
              <a:lnSpc>
                <a:spcPct val="100000"/>
              </a:lnSpc>
              <a:spcBef>
                <a:spcPts val="1600"/>
              </a:spcBef>
              <a:spcAft>
                <a:spcPts val="1600"/>
              </a:spcAft>
              <a:buClr>
                <a:schemeClr val="dk1"/>
              </a:buClr>
              <a:buSzPts val="1400"/>
              <a:buFont typeface="Manrope"/>
              <a:buChar char="■"/>
              <a:defRPr sz="1400" b="0" i="0" u="none" strike="noStrike" cap="none">
                <a:solidFill>
                  <a:schemeClr val="dk1"/>
                </a:solidFill>
                <a:latin typeface="Manrope"/>
                <a:ea typeface="Manrope"/>
                <a:cs typeface="Manrope"/>
                <a:sym typeface="Manrope"/>
              </a:defRPr>
            </a:lvl9pPr>
          </a:lstStyle>
          <a:p>
            <a:pPr marL="139700" indent="0">
              <a:buNone/>
            </a:pPr>
            <a:r>
              <a:rPr lang="tr-TR" sz="1280" noProof="1"/>
              <a:t>Gri ve Siyah Tonları: Gri ve siyah tonlarındaki tuğla kaplamalar, mekana endüstriyel bir hava kazandırabilir. </a:t>
            </a:r>
            <a:endParaRPr lang="en-GB" sz="1280" noProof="1"/>
          </a:p>
          <a:p>
            <a:pPr marL="139700" indent="0">
              <a:buNone/>
            </a:pPr>
            <a:r>
              <a:rPr lang="tr-TR" sz="1280" noProof="1"/>
              <a:t>Bu renkler,şık ve sofistike bir atmosfer oluşturabilir ve mekana modern bir görünüm verebilir.</a:t>
            </a:r>
          </a:p>
          <a:p>
            <a:pPr marL="139700" indent="0">
              <a:buNone/>
            </a:pPr>
            <a:r>
              <a:rPr lang="tr-TR" sz="1280" noProof="1"/>
              <a:t>Bej ve Kahverengi Tonları: Bej ve kahverengi tonlarındaki tuğla kaplamalar, duvarlarında doğal bir görünüm sağlar.</a:t>
            </a:r>
          </a:p>
        </p:txBody>
      </p:sp>
      <p:pic>
        <p:nvPicPr>
          <p:cNvPr id="4100" name="Picture 4">
            <a:extLst>
              <a:ext uri="{FF2B5EF4-FFF2-40B4-BE49-F238E27FC236}">
                <a16:creationId xmlns:a16="http://schemas.microsoft.com/office/drawing/2014/main" id="{17E7EAC8-AB44-BC43-F253-23E524FA1A76}"/>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210945" y="2009660"/>
            <a:ext cx="1808355" cy="2852229"/>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5245679F-6F3E-64DF-FC45-11C06C6FB95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2230245" y="2009660"/>
            <a:ext cx="1808356" cy="2852230"/>
          </a:xfrm>
          <a:prstGeom prst="rect">
            <a:avLst/>
          </a:prstGeom>
          <a:noFill/>
          <a:extLst>
            <a:ext uri="{909E8E84-426E-40DD-AFC4-6F175D3DCCD1}">
              <a14:hiddenFill xmlns:a14="http://schemas.microsoft.com/office/drawing/2010/main">
                <a:solidFill>
                  <a:srgbClr val="FFFFFF"/>
                </a:solidFill>
              </a14:hiddenFill>
            </a:ext>
          </a:extLst>
        </p:spPr>
      </p:pic>
      <p:sp>
        <p:nvSpPr>
          <p:cNvPr id="16" name="Metin kutusu 15">
            <a:extLst>
              <a:ext uri="{FF2B5EF4-FFF2-40B4-BE49-F238E27FC236}">
                <a16:creationId xmlns:a16="http://schemas.microsoft.com/office/drawing/2014/main" id="{18EAF1BD-3AF3-AF75-99FB-94E7E567BF8A}"/>
              </a:ext>
            </a:extLst>
          </p:cNvPr>
          <p:cNvSpPr txBox="1"/>
          <p:nvPr/>
        </p:nvSpPr>
        <p:spPr>
          <a:xfrm>
            <a:off x="4625270" y="4657624"/>
            <a:ext cx="4576970" cy="780983"/>
          </a:xfrm>
          <a:prstGeom prst="rect">
            <a:avLst/>
          </a:prstGeom>
          <a:noFill/>
        </p:spPr>
        <p:txBody>
          <a:bodyPr wrap="square">
            <a:spAutoFit/>
          </a:bodyPr>
          <a:lstStyle/>
          <a:p>
            <a:pPr algn="r"/>
            <a:r>
              <a:rPr lang="tr-TR" sz="550" noProof="1">
                <a:solidFill>
                  <a:schemeClr val="tx1">
                    <a:lumMod val="50000"/>
                    <a:lumOff val="50000"/>
                  </a:schemeClr>
                </a:solidFill>
                <a:hlinkClick r:id="rId6">
                  <a:extLst>
                    <a:ext uri="{A12FA001-AC4F-418D-AE19-62706E023703}">
                      <ahyp:hlinkClr xmlns:ahyp="http://schemas.microsoft.com/office/drawing/2018/hyperlinkcolor" val="tx"/>
                    </a:ext>
                  </a:extLst>
                </a:hlinkClick>
              </a:rPr>
              <a:t>https://www.shutterstock.com/tr/search/high-resolution-seamless-brick-wall-texture</a:t>
            </a:r>
            <a:endParaRPr lang="tr-TR" sz="550" noProof="1">
              <a:solidFill>
                <a:schemeClr val="tx1">
                  <a:lumMod val="50000"/>
                  <a:lumOff val="50000"/>
                </a:schemeClr>
              </a:solidFill>
            </a:endParaRPr>
          </a:p>
          <a:p>
            <a:pPr algn="r"/>
            <a:r>
              <a:rPr lang="tr-TR" sz="550" noProof="1">
                <a:solidFill>
                  <a:schemeClr val="tx1">
                    <a:lumMod val="50000"/>
                    <a:lumOff val="50000"/>
                  </a:schemeClr>
                </a:solidFill>
                <a:hlinkClick r:id="rId7">
                  <a:extLst>
                    <a:ext uri="{A12FA001-AC4F-418D-AE19-62706E023703}">
                      <ahyp:hlinkClr xmlns:ahyp="http://schemas.microsoft.com/office/drawing/2018/hyperlinkcolor" val="tx"/>
                    </a:ext>
                  </a:extLst>
                </a:hlinkClick>
              </a:rPr>
              <a:t>https://www.nerolac.com/blog/about-brick-texture-and-colours</a:t>
            </a:r>
            <a:endParaRPr lang="tr-TR" sz="550" noProof="1">
              <a:solidFill>
                <a:schemeClr val="tx1">
                  <a:lumMod val="50000"/>
                  <a:lumOff val="50000"/>
                </a:schemeClr>
              </a:solidFill>
            </a:endParaRPr>
          </a:p>
          <a:p>
            <a:pPr algn="r"/>
            <a:r>
              <a:rPr lang="tr-TR" sz="550" noProof="1">
                <a:solidFill>
                  <a:schemeClr val="tx1">
                    <a:lumMod val="50000"/>
                    <a:lumOff val="50000"/>
                  </a:schemeClr>
                </a:solidFill>
                <a:hlinkClick r:id="rId8">
                  <a:extLst>
                    <a:ext uri="{A12FA001-AC4F-418D-AE19-62706E023703}">
                      <ahyp:hlinkClr xmlns:ahyp="http://schemas.microsoft.com/office/drawing/2018/hyperlinkcolor" val="tx"/>
                    </a:ext>
                  </a:extLst>
                </a:hlinkClick>
              </a:rPr>
              <a:t>https://www.couchstyle.de/ideen/flur</a:t>
            </a:r>
            <a:endParaRPr lang="en-GB" sz="550" noProof="1">
              <a:solidFill>
                <a:schemeClr val="tx1">
                  <a:lumMod val="50000"/>
                  <a:lumOff val="50000"/>
                </a:schemeClr>
              </a:solidFill>
            </a:endParaRPr>
          </a:p>
          <a:p>
            <a:pPr algn="r"/>
            <a:r>
              <a:rPr lang="tr-TR" sz="550" noProof="1">
                <a:solidFill>
                  <a:schemeClr val="tx1">
                    <a:lumMod val="50000"/>
                    <a:lumOff val="50000"/>
                  </a:schemeClr>
                </a:solidFill>
                <a:hlinkClick r:id="rId9">
                  <a:extLst>
                    <a:ext uri="{A12FA001-AC4F-418D-AE19-62706E023703}">
                      <ahyp:hlinkClr xmlns:ahyp="http://schemas.microsoft.com/office/drawing/2018/hyperlinkcolor" val="tx"/>
                    </a:ext>
                  </a:extLst>
                </a:hlinkClick>
              </a:rPr>
              <a:t>https://artfasad.com/21-innovative-gray-brick-wall-ideas-for-contemporary-homes/</a:t>
            </a:r>
            <a:endParaRPr lang="tr-TR" sz="550" noProof="1">
              <a:solidFill>
                <a:schemeClr val="tx1">
                  <a:lumMod val="50000"/>
                  <a:lumOff val="50000"/>
                </a:schemeClr>
              </a:solidFill>
            </a:endParaRPr>
          </a:p>
          <a:p>
            <a:pPr algn="r"/>
            <a:r>
              <a:rPr lang="tr-TR" sz="550" noProof="1">
                <a:solidFill>
                  <a:schemeClr val="tx1">
                    <a:lumMod val="50000"/>
                    <a:lumOff val="50000"/>
                  </a:schemeClr>
                </a:solidFill>
                <a:hlinkClick r:id="rId7">
                  <a:extLst>
                    <a:ext uri="{A12FA001-AC4F-418D-AE19-62706E023703}">
                      <ahyp:hlinkClr xmlns:ahyp="http://schemas.microsoft.com/office/drawing/2018/hyperlinkcolor" val="tx"/>
                    </a:ext>
                  </a:extLst>
                </a:hlinkClick>
              </a:rPr>
              <a:t>https://www.nerolac.com/blog/about-brick-texture-and-colours</a:t>
            </a:r>
            <a:endParaRPr lang="tr-TR" sz="550" noProof="1">
              <a:solidFill>
                <a:schemeClr val="tx1">
                  <a:lumMod val="50000"/>
                  <a:lumOff val="50000"/>
                </a:schemeClr>
              </a:solidFill>
            </a:endParaRPr>
          </a:p>
          <a:p>
            <a:pPr algn="r"/>
            <a:endParaRPr lang="tr-TR" sz="675" noProof="1">
              <a:solidFill>
                <a:schemeClr val="tx1">
                  <a:lumMod val="50000"/>
                  <a:lumOff val="50000"/>
                </a:schemeClr>
              </a:solidFill>
            </a:endParaRPr>
          </a:p>
          <a:p>
            <a:pPr algn="r"/>
            <a:endParaRPr lang="tr-TR" sz="1050" noProof="1">
              <a:solidFill>
                <a:schemeClr val="tx1">
                  <a:lumMod val="50000"/>
                  <a:lumOff val="50000"/>
                </a:schemeClr>
              </a:solidFill>
            </a:endParaRPr>
          </a:p>
        </p:txBody>
      </p:sp>
      <p:sp>
        <p:nvSpPr>
          <p:cNvPr id="7" name="Dikdörtgen 6">
            <a:extLst>
              <a:ext uri="{FF2B5EF4-FFF2-40B4-BE49-F238E27FC236}">
                <a16:creationId xmlns:a16="http://schemas.microsoft.com/office/drawing/2014/main" id="{F8F3118D-5BB7-9148-3F60-ECBA5A72D6F5}"/>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46" name="Dikdörtgen 45">
            <a:extLst>
              <a:ext uri="{FF2B5EF4-FFF2-40B4-BE49-F238E27FC236}">
                <a16:creationId xmlns:a16="http://schemas.microsoft.com/office/drawing/2014/main" id="{44DEF88F-9ABC-E27B-B6EF-8DFCC46B428A}"/>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47" name="Dikdörtgen 46">
            <a:extLst>
              <a:ext uri="{FF2B5EF4-FFF2-40B4-BE49-F238E27FC236}">
                <a16:creationId xmlns:a16="http://schemas.microsoft.com/office/drawing/2014/main" id="{CAE9AD6F-A000-7906-74FD-1D1AB2B7D317}"/>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48" name="Dikdörtgen 47">
            <a:extLst>
              <a:ext uri="{FF2B5EF4-FFF2-40B4-BE49-F238E27FC236}">
                <a16:creationId xmlns:a16="http://schemas.microsoft.com/office/drawing/2014/main" id="{7E2C783F-37C0-A6EB-E290-405B3A1BCD83}"/>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9" name="Dikdörtgen 48">
            <a:extLst>
              <a:ext uri="{FF2B5EF4-FFF2-40B4-BE49-F238E27FC236}">
                <a16:creationId xmlns:a16="http://schemas.microsoft.com/office/drawing/2014/main" id="{CA9E30D5-1953-C6EA-CD06-C3A7607E3BFF}"/>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50" name="Dikdörtgen 49">
            <a:extLst>
              <a:ext uri="{FF2B5EF4-FFF2-40B4-BE49-F238E27FC236}">
                <a16:creationId xmlns:a16="http://schemas.microsoft.com/office/drawing/2014/main" id="{7AE595F8-AA34-1552-48B5-9E162B2C38D4}"/>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1" name="Dikdörtgen 50">
            <a:extLst>
              <a:ext uri="{FF2B5EF4-FFF2-40B4-BE49-F238E27FC236}">
                <a16:creationId xmlns:a16="http://schemas.microsoft.com/office/drawing/2014/main" id="{1BE12D13-4736-9BDE-B994-9E70FEEC4EB8}"/>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52" name="Dikdörtgen 51">
            <a:extLst>
              <a:ext uri="{FF2B5EF4-FFF2-40B4-BE49-F238E27FC236}">
                <a16:creationId xmlns:a16="http://schemas.microsoft.com/office/drawing/2014/main" id="{495E4615-4B6A-15E9-75E4-EE7D16A125D7}"/>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53" name="Dikdörtgen 52">
            <a:extLst>
              <a:ext uri="{FF2B5EF4-FFF2-40B4-BE49-F238E27FC236}">
                <a16:creationId xmlns:a16="http://schemas.microsoft.com/office/drawing/2014/main" id="{9A91D74A-3EE7-F256-1E09-BAAAFA0462EC}"/>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54" name="Dikdörtgen 53">
            <a:extLst>
              <a:ext uri="{FF2B5EF4-FFF2-40B4-BE49-F238E27FC236}">
                <a16:creationId xmlns:a16="http://schemas.microsoft.com/office/drawing/2014/main" id="{F767A45B-2E4E-7597-7D06-5DC4992E5099}"/>
              </a:ext>
            </a:extLst>
          </p:cNvPr>
          <p:cNvSpPr/>
          <p:nvPr/>
        </p:nvSpPr>
        <p:spPr>
          <a:xfrm>
            <a:off x="3026464"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5" name="Dikdörtgen 54">
            <a:extLst>
              <a:ext uri="{FF2B5EF4-FFF2-40B4-BE49-F238E27FC236}">
                <a16:creationId xmlns:a16="http://schemas.microsoft.com/office/drawing/2014/main" id="{69BD65D9-E8D8-D9A4-9BA4-7BF56D146311}"/>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56" name="Dikdörtgen 55">
            <a:extLst>
              <a:ext uri="{FF2B5EF4-FFF2-40B4-BE49-F238E27FC236}">
                <a16:creationId xmlns:a16="http://schemas.microsoft.com/office/drawing/2014/main" id="{425634F6-B114-9FEB-65BF-F649283E5F79}"/>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7" name="Dikdörtgen 56">
            <a:extLst>
              <a:ext uri="{FF2B5EF4-FFF2-40B4-BE49-F238E27FC236}">
                <a16:creationId xmlns:a16="http://schemas.microsoft.com/office/drawing/2014/main" id="{45296BEC-150F-B51D-B2BA-6C53FC036459}"/>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58" name="Dikdörtgen 57">
            <a:extLst>
              <a:ext uri="{FF2B5EF4-FFF2-40B4-BE49-F238E27FC236}">
                <a16:creationId xmlns:a16="http://schemas.microsoft.com/office/drawing/2014/main" id="{36B7FB10-E30D-2437-684E-2C7CE607EAD8}"/>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9" name="Dikdörtgen 58">
            <a:extLst>
              <a:ext uri="{FF2B5EF4-FFF2-40B4-BE49-F238E27FC236}">
                <a16:creationId xmlns:a16="http://schemas.microsoft.com/office/drawing/2014/main" id="{544296CC-D531-03A6-26B5-67168C63718A}"/>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60" name="Dikdörtgen 59">
            <a:extLst>
              <a:ext uri="{FF2B5EF4-FFF2-40B4-BE49-F238E27FC236}">
                <a16:creationId xmlns:a16="http://schemas.microsoft.com/office/drawing/2014/main" id="{86A017E5-62ED-4FE0-77E2-FA5F34608030}"/>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61" name="Dikdörtgen 60">
            <a:extLst>
              <a:ext uri="{FF2B5EF4-FFF2-40B4-BE49-F238E27FC236}">
                <a16:creationId xmlns:a16="http://schemas.microsoft.com/office/drawing/2014/main" id="{6E51B3EF-E74B-E60D-4F94-5F7BC7E22DD2}"/>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62" name="Dikdörtgen 61">
            <a:extLst>
              <a:ext uri="{FF2B5EF4-FFF2-40B4-BE49-F238E27FC236}">
                <a16:creationId xmlns:a16="http://schemas.microsoft.com/office/drawing/2014/main" id="{23589A39-ACAB-0F0D-5F60-ADC6DC28A5E6}"/>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Y</a:t>
            </a:r>
          </a:p>
        </p:txBody>
      </p:sp>
      <p:sp>
        <p:nvSpPr>
          <p:cNvPr id="63" name="Dikdörtgen 62">
            <a:extLst>
              <a:ext uri="{FF2B5EF4-FFF2-40B4-BE49-F238E27FC236}">
                <a16:creationId xmlns:a16="http://schemas.microsoft.com/office/drawing/2014/main" id="{56C26863-D651-4BD5-8888-6A029A1BE569}"/>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4096" name="Dikdörtgen 4095">
            <a:extLst>
              <a:ext uri="{FF2B5EF4-FFF2-40B4-BE49-F238E27FC236}">
                <a16:creationId xmlns:a16="http://schemas.microsoft.com/office/drawing/2014/main" id="{37169F27-3008-93E6-96F3-C2CDF8524CCB}"/>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097" name="Dikdörtgen 4096">
            <a:extLst>
              <a:ext uri="{FF2B5EF4-FFF2-40B4-BE49-F238E27FC236}">
                <a16:creationId xmlns:a16="http://schemas.microsoft.com/office/drawing/2014/main" id="{F60888F0-FF39-FB1B-C64D-A99FFD3D3DD9}"/>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M</a:t>
            </a:r>
          </a:p>
        </p:txBody>
      </p:sp>
      <p:sp>
        <p:nvSpPr>
          <p:cNvPr id="4099" name="Dikdörtgen 4098">
            <a:extLst>
              <a:ext uri="{FF2B5EF4-FFF2-40B4-BE49-F238E27FC236}">
                <a16:creationId xmlns:a16="http://schemas.microsoft.com/office/drawing/2014/main" id="{62E9495C-FFDD-1E24-776F-4D1B8BD01990}"/>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4101" name="Dikdörtgen 4100">
            <a:extLst>
              <a:ext uri="{FF2B5EF4-FFF2-40B4-BE49-F238E27FC236}">
                <a16:creationId xmlns:a16="http://schemas.microsoft.com/office/drawing/2014/main" id="{EB120121-6976-6461-B68A-48C9B16A2236}"/>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4102" name="Dikdörtgen 4101">
            <a:extLst>
              <a:ext uri="{FF2B5EF4-FFF2-40B4-BE49-F238E27FC236}">
                <a16:creationId xmlns:a16="http://schemas.microsoft.com/office/drawing/2014/main" id="{5ACE2857-5464-6272-944F-AFA43FC52613}"/>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4103" name="Dikdörtgen 4102">
            <a:extLst>
              <a:ext uri="{FF2B5EF4-FFF2-40B4-BE49-F238E27FC236}">
                <a16:creationId xmlns:a16="http://schemas.microsoft.com/office/drawing/2014/main" id="{8B00F876-9031-D8F6-7486-F252F0BDA64D}"/>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S</a:t>
            </a:r>
          </a:p>
        </p:txBody>
      </p:sp>
      <p:sp>
        <p:nvSpPr>
          <p:cNvPr id="4104" name="Dikdörtgen 4103">
            <a:extLst>
              <a:ext uri="{FF2B5EF4-FFF2-40B4-BE49-F238E27FC236}">
                <a16:creationId xmlns:a16="http://schemas.microsoft.com/office/drawing/2014/main" id="{7C995C6F-D007-2E03-C36C-2B4B163F6D50}"/>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4105" name="Dikdörtgen 4104">
            <a:extLst>
              <a:ext uri="{FF2B5EF4-FFF2-40B4-BE49-F238E27FC236}">
                <a16:creationId xmlns:a16="http://schemas.microsoft.com/office/drawing/2014/main" id="{01148199-733F-0F84-A30A-AC9AB21BE257}"/>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4106" name="Dikdörtgen 4105">
            <a:extLst>
              <a:ext uri="{FF2B5EF4-FFF2-40B4-BE49-F238E27FC236}">
                <a16:creationId xmlns:a16="http://schemas.microsoft.com/office/drawing/2014/main" id="{02890733-A321-0414-FC85-92279C7462B7}"/>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Tree>
    <p:extLst>
      <p:ext uri="{BB962C8B-B14F-4D97-AF65-F5344CB8AC3E}">
        <p14:creationId xmlns:p14="http://schemas.microsoft.com/office/powerpoint/2010/main" val="2865443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heel(1)">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2000"/>
                                        <p:tgtEl>
                                          <p:spTgt spid="54"/>
                                        </p:tgtEl>
                                      </p:cBhvr>
                                    </p:animEffect>
                                    <p:anim calcmode="lin" valueType="num">
                                      <p:cBhvr>
                                        <p:cTn id="13" dur="2000" fill="hold"/>
                                        <p:tgtEl>
                                          <p:spTgt spid="54"/>
                                        </p:tgtEl>
                                        <p:attrNameLst>
                                          <p:attrName>ppt_w</p:attrName>
                                        </p:attrNameLst>
                                      </p:cBhvr>
                                      <p:tavLst>
                                        <p:tav tm="0" fmla="#ppt_w*sin(2.5*pi*$)">
                                          <p:val>
                                            <p:fltVal val="0"/>
                                          </p:val>
                                        </p:tav>
                                        <p:tav tm="100000">
                                          <p:val>
                                            <p:fltVal val="1"/>
                                          </p:val>
                                        </p:tav>
                                      </p:tavLst>
                                    </p:anim>
                                    <p:anim calcmode="lin" valueType="num">
                                      <p:cBhvr>
                                        <p:cTn id="14" dur="2000" fill="hold"/>
                                        <p:tgtEl>
                                          <p:spTgt spid="54"/>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099"/>
                                        </p:tgtEl>
                                        <p:attrNameLst>
                                          <p:attrName>style.visibility</p:attrName>
                                        </p:attrNameLst>
                                      </p:cBhvr>
                                      <p:to>
                                        <p:strVal val="visible"/>
                                      </p:to>
                                    </p:set>
                                    <p:animEffect transition="in" filter="wheel(1)">
                                      <p:cBhvr>
                                        <p:cTn id="19"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animBg="1"/>
      <p:bldP spid="409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4">
          <a:extLst>
            <a:ext uri="{FF2B5EF4-FFF2-40B4-BE49-F238E27FC236}">
              <a16:creationId xmlns:a16="http://schemas.microsoft.com/office/drawing/2014/main" id="{03A013EB-D52B-F93F-58AB-C6926E215EC7}"/>
            </a:ext>
          </a:extLst>
        </p:cNvPr>
        <p:cNvGrpSpPr/>
        <p:nvPr/>
      </p:nvGrpSpPr>
      <p:grpSpPr>
        <a:xfrm>
          <a:off x="0" y="0"/>
          <a:ext cx="0" cy="0"/>
          <a:chOff x="0" y="0"/>
          <a:chExt cx="0" cy="0"/>
        </a:xfrm>
      </p:grpSpPr>
      <p:sp>
        <p:nvSpPr>
          <p:cNvPr id="20" name="İçerik Yer Tutucusu 2">
            <a:extLst>
              <a:ext uri="{FF2B5EF4-FFF2-40B4-BE49-F238E27FC236}">
                <a16:creationId xmlns:a16="http://schemas.microsoft.com/office/drawing/2014/main" id="{1A988E03-9E52-559B-EDAB-B931228F4FD4}"/>
              </a:ext>
            </a:extLst>
          </p:cNvPr>
          <p:cNvSpPr txBox="1">
            <a:spLocks/>
          </p:cNvSpPr>
          <p:nvPr/>
        </p:nvSpPr>
        <p:spPr>
          <a:xfrm>
            <a:off x="4285489" y="2303340"/>
            <a:ext cx="4573242" cy="158327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160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1600"/>
              </a:spcBef>
              <a:spcAft>
                <a:spcPts val="160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pPr algn="l"/>
            <a:r>
              <a:rPr lang="tr-TR" sz="1200" noProof="1"/>
              <a:t>Kerpiç duvarın dokusu </a:t>
            </a:r>
            <a:r>
              <a:rPr lang="tr-TR" sz="1200" b="1" noProof="1"/>
              <a:t>pürüzlü,doğal ve organiktir</a:t>
            </a:r>
            <a:r>
              <a:rPr lang="tr-TR" sz="1200" noProof="1"/>
              <a:t>. </a:t>
            </a:r>
            <a:endParaRPr lang="en-GB" sz="1200" noProof="1"/>
          </a:p>
          <a:p>
            <a:pPr algn="l"/>
            <a:endParaRPr lang="en-GB" sz="1200" noProof="1"/>
          </a:p>
          <a:p>
            <a:pPr algn="l"/>
            <a:r>
              <a:rPr lang="tr-TR" sz="1200" noProof="1"/>
              <a:t>Bu doku, mekâna sıcaklık ve otantik bir atmosfer katarken, aynı zamanda estetik açıdan da zenginlik sağlar. </a:t>
            </a:r>
            <a:endParaRPr lang="en-GB" sz="1200" noProof="1"/>
          </a:p>
          <a:p>
            <a:pPr algn="l"/>
            <a:endParaRPr lang="en-GB" sz="1200" noProof="1"/>
          </a:p>
          <a:p>
            <a:pPr algn="l"/>
            <a:r>
              <a:rPr lang="tr-TR" sz="1200" noProof="1"/>
              <a:t>Rustik ve geleneksel bir görünüm arayan kişiler için mükemmel bir seçim olabilir.</a:t>
            </a:r>
          </a:p>
        </p:txBody>
      </p:sp>
      <p:sp>
        <p:nvSpPr>
          <p:cNvPr id="22" name="Metin kutusu 21">
            <a:extLst>
              <a:ext uri="{FF2B5EF4-FFF2-40B4-BE49-F238E27FC236}">
                <a16:creationId xmlns:a16="http://schemas.microsoft.com/office/drawing/2014/main" id="{CCC26FFF-4999-641A-3FF5-75A797BD56CA}"/>
              </a:ext>
            </a:extLst>
          </p:cNvPr>
          <p:cNvSpPr txBox="1"/>
          <p:nvPr/>
        </p:nvSpPr>
        <p:spPr>
          <a:xfrm>
            <a:off x="4451810" y="4874920"/>
            <a:ext cx="4573242" cy="357790"/>
          </a:xfrm>
          <a:prstGeom prst="rect">
            <a:avLst/>
          </a:prstGeom>
          <a:noFill/>
        </p:spPr>
        <p:txBody>
          <a:bodyPr wrap="square">
            <a:spAutoFit/>
          </a:bodyPr>
          <a:lstStyle/>
          <a:p>
            <a:pPr algn="r"/>
            <a:r>
              <a:rPr lang="tr-TR" sz="675" noProof="1">
                <a:hlinkClick r:id="rId3"/>
              </a:rPr>
              <a:t>https://evgezmesi.com/post/8778/avantajlari-ve-dezavantajlariyla-kerpic-ev-yapimi-ve-maliyeti</a:t>
            </a:r>
            <a:endParaRPr lang="tr-TR" sz="675" noProof="1"/>
          </a:p>
          <a:p>
            <a:pPr algn="r"/>
            <a:endParaRPr lang="tr-TR" sz="1050" noProof="1"/>
          </a:p>
        </p:txBody>
      </p:sp>
      <p:pic>
        <p:nvPicPr>
          <p:cNvPr id="11268" name="Picture 4" descr="Avantajları ve Dezavantajlarıyla Kerpiç Ev Yapımı ve Maliyeti! | Ev Gezmesi">
            <a:extLst>
              <a:ext uri="{FF2B5EF4-FFF2-40B4-BE49-F238E27FC236}">
                <a16:creationId xmlns:a16="http://schemas.microsoft.com/office/drawing/2014/main" id="{85500844-0A1F-1340-763F-33873B7E100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0" y="2827417"/>
            <a:ext cx="3477204" cy="2118403"/>
          </a:xfrm>
          <a:prstGeom prst="rect">
            <a:avLst/>
          </a:prstGeom>
          <a:noFill/>
          <a:extLst>
            <a:ext uri="{909E8E84-426E-40DD-AFC4-6F175D3DCCD1}">
              <a14:hiddenFill xmlns:a14="http://schemas.microsoft.com/office/drawing/2010/main">
                <a:solidFill>
                  <a:srgbClr val="FFFFFF"/>
                </a:solidFill>
              </a14:hiddenFill>
            </a:ext>
          </a:extLst>
        </p:spPr>
      </p:pic>
      <p:sp>
        <p:nvSpPr>
          <p:cNvPr id="24" name="Başlık 1">
            <a:extLst>
              <a:ext uri="{FF2B5EF4-FFF2-40B4-BE49-F238E27FC236}">
                <a16:creationId xmlns:a16="http://schemas.microsoft.com/office/drawing/2014/main" id="{67153DEB-201B-8795-89C2-7FA678B85591}"/>
              </a:ext>
            </a:extLst>
          </p:cNvPr>
          <p:cNvSpPr txBox="1">
            <a:spLocks/>
          </p:cNvSpPr>
          <p:nvPr/>
        </p:nvSpPr>
        <p:spPr>
          <a:xfrm>
            <a:off x="4392455" y="871938"/>
            <a:ext cx="4691952" cy="12469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2500" noProof="1">
                <a:latin typeface="Manrope SemiBold" panose="020B0604020202020204" charset="0"/>
              </a:rPr>
              <a:t>KERPİÇ DUVARIN İNSAN PSİKOLOJİSİ ÜZERİNDEKİ ETKİSİ</a:t>
            </a:r>
          </a:p>
        </p:txBody>
      </p:sp>
      <p:pic>
        <p:nvPicPr>
          <p:cNvPr id="25" name="Resim 24" descr="gökyüzü, bina, dış mekan, çiçek saksısı içeren bir resim&#10;&#10;Yapay zeka tarafından oluşturulan içerik yanlış olabilir.">
            <a:extLst>
              <a:ext uri="{FF2B5EF4-FFF2-40B4-BE49-F238E27FC236}">
                <a16:creationId xmlns:a16="http://schemas.microsoft.com/office/drawing/2014/main" id="{E64B3272-B258-E55D-3EFF-62F8EB2C605A}"/>
              </a:ext>
            </a:extLst>
          </p:cNvPr>
          <p:cNvPicPr>
            <a:picLocks noChangeAspect="1"/>
          </p:cNvPicPr>
          <p:nvPr/>
        </p:nvPicPr>
        <p:blipFill>
          <a:blip r:embed="rId5" cstate="hqprint">
            <a:extLst>
              <a:ext uri="{28A0092B-C50C-407E-A947-70E740481C1C}">
                <a14:useLocalDpi xmlns:a14="http://schemas.microsoft.com/office/drawing/2010/main"/>
              </a:ext>
            </a:extLst>
          </a:blip>
          <a:srcRect l="132" t="9751" b="3981"/>
          <a:stretch/>
        </p:blipFill>
        <p:spPr>
          <a:xfrm>
            <a:off x="1" y="413599"/>
            <a:ext cx="3477204" cy="2216140"/>
          </a:xfrm>
          <a:prstGeom prst="rect">
            <a:avLst/>
          </a:prstGeom>
        </p:spPr>
      </p:pic>
      <p:sp>
        <p:nvSpPr>
          <p:cNvPr id="43" name="Dikdörtgen 42">
            <a:extLst>
              <a:ext uri="{FF2B5EF4-FFF2-40B4-BE49-F238E27FC236}">
                <a16:creationId xmlns:a16="http://schemas.microsoft.com/office/drawing/2014/main" id="{64EFCB03-1674-C02C-3722-AE7713D0F5B4}"/>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44" name="Dikdörtgen 43">
            <a:extLst>
              <a:ext uri="{FF2B5EF4-FFF2-40B4-BE49-F238E27FC236}">
                <a16:creationId xmlns:a16="http://schemas.microsoft.com/office/drawing/2014/main" id="{5E85209D-DEEE-2AB7-183C-773591C57141}"/>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45" name="Dikdörtgen 44">
            <a:extLst>
              <a:ext uri="{FF2B5EF4-FFF2-40B4-BE49-F238E27FC236}">
                <a16:creationId xmlns:a16="http://schemas.microsoft.com/office/drawing/2014/main" id="{5D69151D-1973-AEA1-1EEF-CDC3EA51392C}"/>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46" name="Dikdörtgen 45">
            <a:extLst>
              <a:ext uri="{FF2B5EF4-FFF2-40B4-BE49-F238E27FC236}">
                <a16:creationId xmlns:a16="http://schemas.microsoft.com/office/drawing/2014/main" id="{6EEACAC2-133E-0268-23ED-86ABAE6AD3A9}"/>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7" name="Dikdörtgen 46">
            <a:extLst>
              <a:ext uri="{FF2B5EF4-FFF2-40B4-BE49-F238E27FC236}">
                <a16:creationId xmlns:a16="http://schemas.microsoft.com/office/drawing/2014/main" id="{F9CA5848-35E8-E284-7F24-7236DFD83773}"/>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48" name="Dikdörtgen 47">
            <a:extLst>
              <a:ext uri="{FF2B5EF4-FFF2-40B4-BE49-F238E27FC236}">
                <a16:creationId xmlns:a16="http://schemas.microsoft.com/office/drawing/2014/main" id="{5F6EB091-EF1C-DCB5-0FEA-6D344FB61D42}"/>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9" name="Dikdörtgen 48">
            <a:extLst>
              <a:ext uri="{FF2B5EF4-FFF2-40B4-BE49-F238E27FC236}">
                <a16:creationId xmlns:a16="http://schemas.microsoft.com/office/drawing/2014/main" id="{7E33264C-C953-1386-3186-D02E217FC2E4}"/>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50" name="Dikdörtgen 49">
            <a:extLst>
              <a:ext uri="{FF2B5EF4-FFF2-40B4-BE49-F238E27FC236}">
                <a16:creationId xmlns:a16="http://schemas.microsoft.com/office/drawing/2014/main" id="{4E6B1CA6-37C7-D6A7-20CB-BE6C94260E95}"/>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51" name="Dikdörtgen 50">
            <a:extLst>
              <a:ext uri="{FF2B5EF4-FFF2-40B4-BE49-F238E27FC236}">
                <a16:creationId xmlns:a16="http://schemas.microsoft.com/office/drawing/2014/main" id="{BA7B192D-0591-9F15-4956-68E8CF87C6F1}"/>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52" name="Dikdörtgen 51">
            <a:extLst>
              <a:ext uri="{FF2B5EF4-FFF2-40B4-BE49-F238E27FC236}">
                <a16:creationId xmlns:a16="http://schemas.microsoft.com/office/drawing/2014/main" id="{C434AA31-BA07-0F77-2FB8-DDA36C681FA5}"/>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3" name="Dikdörtgen 52">
            <a:extLst>
              <a:ext uri="{FF2B5EF4-FFF2-40B4-BE49-F238E27FC236}">
                <a16:creationId xmlns:a16="http://schemas.microsoft.com/office/drawing/2014/main" id="{C42CFF0E-E392-39BE-370A-B01ED0A041FD}"/>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54" name="Dikdörtgen 53">
            <a:extLst>
              <a:ext uri="{FF2B5EF4-FFF2-40B4-BE49-F238E27FC236}">
                <a16:creationId xmlns:a16="http://schemas.microsoft.com/office/drawing/2014/main" id="{2EA220A1-F500-F945-2313-3008ADED622C}"/>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55" name="Dikdörtgen 54">
            <a:extLst>
              <a:ext uri="{FF2B5EF4-FFF2-40B4-BE49-F238E27FC236}">
                <a16:creationId xmlns:a16="http://schemas.microsoft.com/office/drawing/2014/main" id="{D11C9DE3-6925-2772-A42E-97E4D8BA9AA1}"/>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56" name="Dikdörtgen 55">
            <a:extLst>
              <a:ext uri="{FF2B5EF4-FFF2-40B4-BE49-F238E27FC236}">
                <a16:creationId xmlns:a16="http://schemas.microsoft.com/office/drawing/2014/main" id="{9186BF9E-51F3-03E1-E058-95D47343796A}"/>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7" name="Dikdörtgen 56">
            <a:extLst>
              <a:ext uri="{FF2B5EF4-FFF2-40B4-BE49-F238E27FC236}">
                <a16:creationId xmlns:a16="http://schemas.microsoft.com/office/drawing/2014/main" id="{86D94059-9911-C7A7-99F4-A13AA0497387}"/>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58" name="Dikdörtgen 57">
            <a:extLst>
              <a:ext uri="{FF2B5EF4-FFF2-40B4-BE49-F238E27FC236}">
                <a16:creationId xmlns:a16="http://schemas.microsoft.com/office/drawing/2014/main" id="{D8C85579-5E4D-7F72-9C84-BD53A35A30A1}"/>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59" name="Dikdörtgen 58">
            <a:extLst>
              <a:ext uri="{FF2B5EF4-FFF2-40B4-BE49-F238E27FC236}">
                <a16:creationId xmlns:a16="http://schemas.microsoft.com/office/drawing/2014/main" id="{1EF92B7D-8C85-1C1C-4F28-69F7DCF3C951}"/>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60" name="Dikdörtgen 59">
            <a:extLst>
              <a:ext uri="{FF2B5EF4-FFF2-40B4-BE49-F238E27FC236}">
                <a16:creationId xmlns:a16="http://schemas.microsoft.com/office/drawing/2014/main" id="{9C49C1B2-DDF1-5E8F-1F86-0471FBB0583F}"/>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Y</a:t>
            </a:r>
          </a:p>
        </p:txBody>
      </p:sp>
      <p:sp>
        <p:nvSpPr>
          <p:cNvPr id="61" name="Dikdörtgen 60">
            <a:extLst>
              <a:ext uri="{FF2B5EF4-FFF2-40B4-BE49-F238E27FC236}">
                <a16:creationId xmlns:a16="http://schemas.microsoft.com/office/drawing/2014/main" id="{FF4DC414-0755-830B-3017-A10C15992DF8}"/>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62" name="Dikdörtgen 61">
            <a:extLst>
              <a:ext uri="{FF2B5EF4-FFF2-40B4-BE49-F238E27FC236}">
                <a16:creationId xmlns:a16="http://schemas.microsoft.com/office/drawing/2014/main" id="{974CFD28-59E6-9FD4-24A2-9CEB834636B7}"/>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3" name="Dikdörtgen 62">
            <a:extLst>
              <a:ext uri="{FF2B5EF4-FFF2-40B4-BE49-F238E27FC236}">
                <a16:creationId xmlns:a16="http://schemas.microsoft.com/office/drawing/2014/main" id="{6199F7BC-AE10-A10F-66C7-0448FE5BC7AD}"/>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M</a:t>
            </a:r>
          </a:p>
        </p:txBody>
      </p:sp>
      <p:sp>
        <p:nvSpPr>
          <p:cNvPr id="11264" name="Dikdörtgen 11263">
            <a:extLst>
              <a:ext uri="{FF2B5EF4-FFF2-40B4-BE49-F238E27FC236}">
                <a16:creationId xmlns:a16="http://schemas.microsoft.com/office/drawing/2014/main" id="{0C15651C-3083-C747-304B-12E9E63FF4FA}"/>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11265" name="Dikdörtgen 11264">
            <a:extLst>
              <a:ext uri="{FF2B5EF4-FFF2-40B4-BE49-F238E27FC236}">
                <a16:creationId xmlns:a16="http://schemas.microsoft.com/office/drawing/2014/main" id="{13499A6B-9A51-2009-BA7D-C8192718C4BA}"/>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11266" name="Dikdörtgen 11265">
            <a:extLst>
              <a:ext uri="{FF2B5EF4-FFF2-40B4-BE49-F238E27FC236}">
                <a16:creationId xmlns:a16="http://schemas.microsoft.com/office/drawing/2014/main" id="{6684BB4E-D141-DCE0-FAD6-A19B170DB1CF}"/>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11267" name="Dikdörtgen 11266">
            <a:extLst>
              <a:ext uri="{FF2B5EF4-FFF2-40B4-BE49-F238E27FC236}">
                <a16:creationId xmlns:a16="http://schemas.microsoft.com/office/drawing/2014/main" id="{CA2B5B5A-D91F-63CA-B0D9-B8964685CD84}"/>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S</a:t>
            </a:r>
          </a:p>
        </p:txBody>
      </p:sp>
      <p:sp>
        <p:nvSpPr>
          <p:cNvPr id="11269" name="Dikdörtgen 11268">
            <a:extLst>
              <a:ext uri="{FF2B5EF4-FFF2-40B4-BE49-F238E27FC236}">
                <a16:creationId xmlns:a16="http://schemas.microsoft.com/office/drawing/2014/main" id="{169EE3AC-A284-89CD-C1D0-043A039320B7}"/>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11270" name="Dikdörtgen 11269">
            <a:extLst>
              <a:ext uri="{FF2B5EF4-FFF2-40B4-BE49-F238E27FC236}">
                <a16:creationId xmlns:a16="http://schemas.microsoft.com/office/drawing/2014/main" id="{31FF7A8D-41E6-5C3A-BD86-6714C72A71C6}"/>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11271" name="Dikdörtgen 11270">
            <a:extLst>
              <a:ext uri="{FF2B5EF4-FFF2-40B4-BE49-F238E27FC236}">
                <a16:creationId xmlns:a16="http://schemas.microsoft.com/office/drawing/2014/main" id="{0982EE8E-7D85-0F32-CC71-1C01A7AD0400}"/>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Tree>
    <p:extLst>
      <p:ext uri="{BB962C8B-B14F-4D97-AF65-F5344CB8AC3E}">
        <p14:creationId xmlns:p14="http://schemas.microsoft.com/office/powerpoint/2010/main" val="118179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2000"/>
                                        <p:tgtEl>
                                          <p:spTgt spid="54"/>
                                        </p:tgtEl>
                                      </p:cBhvr>
                                    </p:animEffect>
                                    <p:anim calcmode="lin" valueType="num">
                                      <p:cBhvr>
                                        <p:cTn id="8" dur="2000" fill="hold"/>
                                        <p:tgtEl>
                                          <p:spTgt spid="54"/>
                                        </p:tgtEl>
                                        <p:attrNameLst>
                                          <p:attrName>ppt_w</p:attrName>
                                        </p:attrNameLst>
                                      </p:cBhvr>
                                      <p:tavLst>
                                        <p:tav tm="0" fmla="#ppt_w*sin(2.5*pi*$)">
                                          <p:val>
                                            <p:fltVal val="0"/>
                                          </p:val>
                                        </p:tav>
                                        <p:tav tm="100000">
                                          <p:val>
                                            <p:fltVal val="1"/>
                                          </p:val>
                                        </p:tav>
                                      </p:tavLst>
                                    </p:anim>
                                    <p:anim calcmode="lin" valueType="num">
                                      <p:cBhvr>
                                        <p:cTn id="9" dur="2000" fill="hold"/>
                                        <p:tgtEl>
                                          <p:spTgt spid="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7">
          <a:extLst>
            <a:ext uri="{FF2B5EF4-FFF2-40B4-BE49-F238E27FC236}">
              <a16:creationId xmlns:a16="http://schemas.microsoft.com/office/drawing/2014/main" id="{9F476375-5E20-AF77-04A7-2ADCEDFC5A1E}"/>
            </a:ext>
          </a:extLst>
        </p:cNvPr>
        <p:cNvGrpSpPr/>
        <p:nvPr/>
      </p:nvGrpSpPr>
      <p:grpSpPr>
        <a:xfrm>
          <a:off x="0" y="0"/>
          <a:ext cx="0" cy="0"/>
          <a:chOff x="0" y="0"/>
          <a:chExt cx="0" cy="0"/>
        </a:xfrm>
      </p:grpSpPr>
      <p:sp>
        <p:nvSpPr>
          <p:cNvPr id="988" name="Google Shape;988;p57">
            <a:extLst>
              <a:ext uri="{FF2B5EF4-FFF2-40B4-BE49-F238E27FC236}">
                <a16:creationId xmlns:a16="http://schemas.microsoft.com/office/drawing/2014/main" id="{A0478804-0B1D-D951-0F17-8D176AD03C7C}"/>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noProof="1">
                <a:solidFill>
                  <a:schemeClr val="lt2"/>
                </a:solidFill>
              </a:rPr>
              <a:t>Kaynaklar</a:t>
            </a:r>
          </a:p>
        </p:txBody>
      </p:sp>
      <p:sp>
        <p:nvSpPr>
          <p:cNvPr id="990" name="Google Shape;990;p57">
            <a:extLst>
              <a:ext uri="{FF2B5EF4-FFF2-40B4-BE49-F238E27FC236}">
                <a16:creationId xmlns:a16="http://schemas.microsoft.com/office/drawing/2014/main" id="{2A356091-BBA7-AFF1-924B-312A58A8A4C9}"/>
              </a:ext>
            </a:extLst>
          </p:cNvPr>
          <p:cNvSpPr/>
          <p:nvPr/>
        </p:nvSpPr>
        <p:spPr>
          <a:xfrm>
            <a:off x="7677975" y="0"/>
            <a:ext cx="1466100" cy="68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991" name="Google Shape;991;p57">
            <a:extLst>
              <a:ext uri="{FF2B5EF4-FFF2-40B4-BE49-F238E27FC236}">
                <a16:creationId xmlns:a16="http://schemas.microsoft.com/office/drawing/2014/main" id="{ECADBA65-4905-0385-D682-0A20FAB75866}"/>
              </a:ext>
            </a:extLst>
          </p:cNvPr>
          <p:cNvSpPr/>
          <p:nvPr/>
        </p:nvSpPr>
        <p:spPr>
          <a:xfrm>
            <a:off x="7192700" y="3596700"/>
            <a:ext cx="885300" cy="1546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992" name="Google Shape;992;p57">
            <a:extLst>
              <a:ext uri="{FF2B5EF4-FFF2-40B4-BE49-F238E27FC236}">
                <a16:creationId xmlns:a16="http://schemas.microsoft.com/office/drawing/2014/main" id="{B060CA49-C548-0DEC-9305-15D6A3BFFB9D}"/>
              </a:ext>
            </a:extLst>
          </p:cNvPr>
          <p:cNvSpPr/>
          <p:nvPr/>
        </p:nvSpPr>
        <p:spPr>
          <a:xfrm>
            <a:off x="6454450" y="3903900"/>
            <a:ext cx="2301600" cy="1239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989" name="Google Shape;989;p57">
            <a:extLst>
              <a:ext uri="{FF2B5EF4-FFF2-40B4-BE49-F238E27FC236}">
                <a16:creationId xmlns:a16="http://schemas.microsoft.com/office/drawing/2014/main" id="{8A576621-E950-B8A3-0BB8-AA42E3BD974E}"/>
              </a:ext>
            </a:extLst>
          </p:cNvPr>
          <p:cNvSpPr txBox="1">
            <a:spLocks noGrp="1"/>
          </p:cNvSpPr>
          <p:nvPr>
            <p:ph type="body" idx="1"/>
          </p:nvPr>
        </p:nvSpPr>
        <p:spPr>
          <a:xfrm>
            <a:off x="720000" y="1071575"/>
            <a:ext cx="7704000" cy="3797880"/>
          </a:xfrm>
          <a:prstGeom prst="rect">
            <a:avLst/>
          </a:prstGeom>
        </p:spPr>
        <p:txBody>
          <a:bodyPr spcFirstLastPara="1" wrap="square" lIns="91425" tIns="91425" rIns="91425" bIns="91425" anchor="t" anchorCtr="0">
            <a:noAutofit/>
          </a:bodyPr>
          <a:lstStyle/>
          <a:p>
            <a:pPr marL="0" lvl="0" indent="0" algn="l" rtl="0">
              <a:spcBef>
                <a:spcPts val="300"/>
              </a:spcBef>
              <a:spcAft>
                <a:spcPts val="0"/>
              </a:spcAft>
              <a:buNone/>
            </a:pPr>
            <a:r>
              <a:rPr lang="tr-TR" sz="1200" noProof="1">
                <a:solidFill>
                  <a:schemeClr val="dk1"/>
                </a:solidFill>
              </a:rPr>
              <a:t>Sunumun hazırlanmasında yardımcı olan kaynaklar:</a:t>
            </a:r>
          </a:p>
          <a:p>
            <a:pPr marL="0" lvl="0" indent="0" algn="l" rtl="0">
              <a:spcBef>
                <a:spcPts val="0"/>
              </a:spcBef>
              <a:spcAft>
                <a:spcPts val="0"/>
              </a:spcAft>
              <a:buNone/>
            </a:pPr>
            <a:r>
              <a:rPr lang="en-GB" sz="1800" b="1" noProof="1">
                <a:solidFill>
                  <a:schemeClr val="lt2"/>
                </a:solidFill>
              </a:rPr>
              <a:t>Yapım tekniğine göre duvarlar</a:t>
            </a:r>
            <a:endParaRPr lang="tr-TR" sz="1800" b="1" noProof="1">
              <a:solidFill>
                <a:schemeClr val="lt2"/>
              </a:solidFill>
            </a:endParaRPr>
          </a:p>
          <a:p>
            <a:pPr marL="457200" lvl="0" indent="-304800" algn="l" rtl="0">
              <a:lnSpc>
                <a:spcPct val="100000"/>
              </a:lnSpc>
              <a:spcBef>
                <a:spcPts val="0"/>
              </a:spcBef>
              <a:spcAft>
                <a:spcPts val="0"/>
              </a:spcAft>
              <a:buSzPts val="1200"/>
              <a:buChar char="●"/>
            </a:pPr>
            <a:endParaRPr lang="en-GB" sz="1200" noProof="1">
              <a:uFill>
                <a:noFill/>
              </a:uFill>
            </a:endParaRPr>
          </a:p>
          <a:p>
            <a:pPr indent="-304800">
              <a:lnSpc>
                <a:spcPct val="100000"/>
              </a:lnSpc>
              <a:buSzPts val="1200"/>
            </a:pPr>
            <a:r>
              <a:rPr lang="tr-TR" sz="700" b="1" u="sng" dirty="0">
                <a:solidFill>
                  <a:schemeClr val="bg1">
                    <a:lumMod val="10000"/>
                  </a:schemeClr>
                </a:solidFill>
                <a:latin typeface="Manrope"/>
                <a:ea typeface="Manrope"/>
                <a:cs typeface="Manrope"/>
                <a:sym typeface="Manrope"/>
                <a:hlinkClick r:id="rId3">
                  <a:extLst>
                    <a:ext uri="{A12FA001-AC4F-418D-AE19-62706E023703}">
                      <ahyp:hlinkClr xmlns:ahyp="http://schemas.microsoft.com/office/drawing/2018/hyperlinkcolor" val="tx"/>
                    </a:ext>
                  </a:extLst>
                </a:hlinkClick>
              </a:rPr>
              <a:t>https://www.polakril.com.tr/tr/hizmetler/duvar-kolon-kaplama</a:t>
            </a:r>
            <a:endParaRPr lang="en-GB" sz="700" b="1" u="sng" dirty="0">
              <a:solidFill>
                <a:schemeClr val="bg1">
                  <a:lumMod val="10000"/>
                </a:schemeClr>
              </a:solidFill>
              <a:latin typeface="Manrope"/>
              <a:ea typeface="Manrope"/>
              <a:cs typeface="Manrope"/>
              <a:sym typeface="Manrope"/>
            </a:endParaRPr>
          </a:p>
          <a:p>
            <a:pPr marL="457200" lvl="0" indent="-304800" algn="l" rtl="0">
              <a:lnSpc>
                <a:spcPct val="100000"/>
              </a:lnSpc>
              <a:spcBef>
                <a:spcPts val="0"/>
              </a:spcBef>
              <a:spcAft>
                <a:spcPts val="0"/>
              </a:spcAft>
              <a:buSzPts val="1200"/>
              <a:buChar char="●"/>
            </a:pPr>
            <a:r>
              <a:rPr lang="tr-TR" sz="700" b="1" u="sng" noProof="1">
                <a:solidFill>
                  <a:schemeClr val="accent1">
                    <a:lumMod val="75000"/>
                  </a:schemeClr>
                </a:solidFill>
                <a:uFill>
                  <a:noFill/>
                </a:uFill>
                <a:hlinkClick r:id="rId4">
                  <a:extLst>
                    <a:ext uri="{A12FA001-AC4F-418D-AE19-62706E023703}">
                      <ahyp:hlinkClr xmlns:ahyp="http://schemas.microsoft.com/office/drawing/2018/hyperlinkcolor" val="tx"/>
                    </a:ext>
                  </a:extLst>
                </a:hlinkClick>
              </a:rPr>
              <a:t>https://insapedia.com/yigma-yapi-nedir-yigma-bina-cesitleri-ve-ozellikleri/</a:t>
            </a:r>
            <a:endParaRPr lang="en-GB" sz="700" b="1" u="sng" noProof="1">
              <a:solidFill>
                <a:schemeClr val="accent1">
                  <a:lumMod val="75000"/>
                </a:schemeClr>
              </a:solidFill>
              <a:uFill>
                <a:noFill/>
              </a:uFill>
            </a:endParaRPr>
          </a:p>
          <a:p>
            <a:pPr marL="457200" lvl="0" indent="-304800" algn="l" rtl="0">
              <a:lnSpc>
                <a:spcPct val="100000"/>
              </a:lnSpc>
              <a:spcBef>
                <a:spcPts val="0"/>
              </a:spcBef>
              <a:spcAft>
                <a:spcPts val="0"/>
              </a:spcAft>
              <a:buSzPts val="1200"/>
              <a:buChar char="●"/>
            </a:pPr>
            <a:r>
              <a:rPr lang="tr-TR" sz="700" b="1" u="sng" noProof="1">
                <a:solidFill>
                  <a:schemeClr val="dk1"/>
                </a:solidFill>
                <a:uFill>
                  <a:noFill/>
                </a:uFill>
              </a:rPr>
              <a:t>https://www.gokozinsaat.com/yigma-yapi-nedir-yigma-yapi-ozellikleri-nelerdir/</a:t>
            </a:r>
            <a:endParaRPr lang="en-GB" sz="700" b="1" u="sng" noProof="1">
              <a:solidFill>
                <a:schemeClr val="dk1"/>
              </a:solidFill>
              <a:uFill>
                <a:noFill/>
              </a:uFill>
            </a:endParaRPr>
          </a:p>
          <a:p>
            <a:pPr marL="457200" lvl="0" indent="-304800" algn="l" rtl="0">
              <a:lnSpc>
                <a:spcPct val="100000"/>
              </a:lnSpc>
              <a:spcBef>
                <a:spcPts val="0"/>
              </a:spcBef>
              <a:spcAft>
                <a:spcPts val="0"/>
              </a:spcAft>
              <a:buSzPts val="1200"/>
              <a:buChar char="●"/>
            </a:pPr>
            <a:r>
              <a:rPr lang="tr-TR" sz="700" b="1" u="sng" noProof="1">
                <a:solidFill>
                  <a:schemeClr val="accent1">
                    <a:lumMod val="75000"/>
                  </a:schemeClr>
                </a:solidFill>
                <a:uFill>
                  <a:noFill/>
                </a:uFill>
              </a:rPr>
              <a:t>http://www.kayrakci.com/gebze-tas-duvar-uygulama</a:t>
            </a:r>
            <a:endParaRPr lang="en-GB" sz="700" b="1" u="sng" noProof="1">
              <a:solidFill>
                <a:schemeClr val="accent1">
                  <a:lumMod val="75000"/>
                </a:schemeClr>
              </a:solidFill>
              <a:uFill>
                <a:noFill/>
              </a:uFill>
            </a:endParaRPr>
          </a:p>
          <a:p>
            <a:pPr marL="457200" lvl="0" indent="-304800" algn="l" rtl="0">
              <a:lnSpc>
                <a:spcPct val="100000"/>
              </a:lnSpc>
              <a:spcBef>
                <a:spcPts val="0"/>
              </a:spcBef>
              <a:spcAft>
                <a:spcPts val="0"/>
              </a:spcAft>
              <a:buSzPts val="1200"/>
              <a:buChar char="●"/>
            </a:pPr>
            <a:r>
              <a:rPr lang="en-GB" sz="700" b="1" u="sng" noProof="1">
                <a:solidFill>
                  <a:schemeClr val="dk1"/>
                </a:solidFill>
                <a:uFill>
                  <a:noFill/>
                </a:uFill>
              </a:rPr>
              <a:t>https://lentosan.com.tr/prefabrik-duvar-paneli/</a:t>
            </a:r>
          </a:p>
          <a:p>
            <a:pPr marL="457200" lvl="0" indent="-304800" algn="l" rtl="0">
              <a:lnSpc>
                <a:spcPct val="100000"/>
              </a:lnSpc>
              <a:spcBef>
                <a:spcPts val="0"/>
              </a:spcBef>
              <a:spcAft>
                <a:spcPts val="0"/>
              </a:spcAft>
              <a:buSzPts val="1200"/>
              <a:buChar char="●"/>
            </a:pPr>
            <a:r>
              <a:rPr lang="en-GB" sz="700" b="1" u="sng" noProof="1">
                <a:solidFill>
                  <a:schemeClr val="accent1">
                    <a:lumMod val="75000"/>
                  </a:schemeClr>
                </a:solidFill>
                <a:uFill>
                  <a:noFill/>
                </a:uFill>
              </a:rPr>
              <a:t>https://lnyapi.com/duvar-panelleri-ve-panel-cesitleri/#3_Mermer_Gorunumlu_Panel_PVC</a:t>
            </a:r>
          </a:p>
          <a:p>
            <a:pPr marL="457200" lvl="0" indent="-304800" algn="l" rtl="0">
              <a:lnSpc>
                <a:spcPct val="100000"/>
              </a:lnSpc>
              <a:spcBef>
                <a:spcPts val="0"/>
              </a:spcBef>
              <a:spcAft>
                <a:spcPts val="0"/>
              </a:spcAft>
              <a:buSzPts val="1200"/>
              <a:buChar char="●"/>
            </a:pPr>
            <a:r>
              <a:rPr lang="tr-TR" sz="700" b="1" u="sng" noProof="1">
                <a:solidFill>
                  <a:schemeClr val="dk1"/>
                </a:solidFill>
                <a:uFill>
                  <a:noFill/>
                </a:uFill>
              </a:rPr>
              <a:t>https://www.instagram.com/dekonilcom/p/C5NvlKMApZA/</a:t>
            </a:r>
            <a:r>
              <a:rPr lang="tr-TR" sz="700" b="1" u="sng" noProof="1">
                <a:solidFill>
                  <a:schemeClr val="dk1"/>
                </a:solidFill>
                <a:uFill>
                  <a:noFill/>
                </a:uFill>
                <a:hlinkClick r:id="rId5">
                  <a:extLst>
                    <a:ext uri="{A12FA001-AC4F-418D-AE19-62706E023703}">
                      <ahyp:hlinkClr xmlns:ahyp="http://schemas.microsoft.com/office/drawing/2018/hyperlinkcolor" val="tx"/>
                    </a:ext>
                  </a:extLst>
                </a:hlinkClick>
              </a:rPr>
              <a:t>Interior design with photoframes and brown couch</a:t>
            </a:r>
            <a:endParaRPr lang="tr-TR" sz="700" b="1" u="sng" noProof="1">
              <a:solidFill>
                <a:schemeClr val="dk1"/>
              </a:solidFill>
            </a:endParaRPr>
          </a:p>
          <a:p>
            <a:pPr marL="457200" lvl="0" indent="-304800" algn="l" rtl="0">
              <a:lnSpc>
                <a:spcPct val="100000"/>
              </a:lnSpc>
              <a:spcBef>
                <a:spcPts val="0"/>
              </a:spcBef>
              <a:spcAft>
                <a:spcPts val="0"/>
              </a:spcAft>
              <a:buSzPts val="1200"/>
              <a:buChar char="●"/>
            </a:pPr>
            <a:r>
              <a:rPr lang="tr-TR" sz="700" b="1" u="sng" noProof="1">
                <a:solidFill>
                  <a:schemeClr val="accent1">
                    <a:lumMod val="75000"/>
                  </a:schemeClr>
                </a:solidFill>
                <a:uFill>
                  <a:noFill/>
                </a:uFill>
              </a:rPr>
              <a:t>https://adatemasinsaat.com/urun-ve-hizmetler/celik-konstruksiyon-10/2-celik-konstruksiyon.html</a:t>
            </a:r>
            <a:r>
              <a:rPr lang="tr-TR" sz="700" b="1" u="sng" noProof="1">
                <a:solidFill>
                  <a:schemeClr val="accent1">
                    <a:lumMod val="75000"/>
                  </a:schemeClr>
                </a:solidFill>
                <a:uFill>
                  <a:noFill/>
                </a:uFill>
                <a:hlinkClick r:id="rId6">
                  <a:extLst>
                    <a:ext uri="{A12FA001-AC4F-418D-AE19-62706E023703}">
                      <ahyp:hlinkClr xmlns:ahyp="http://schemas.microsoft.com/office/drawing/2018/hyperlinkcolor" val="tx"/>
                    </a:ext>
                  </a:extLst>
                </a:hlinkClick>
              </a:rPr>
              <a:t>Creative fengshui practice home arrangement</a:t>
            </a:r>
            <a:endParaRPr lang="tr-TR" sz="700" b="1" u="sng" noProof="1">
              <a:solidFill>
                <a:schemeClr val="accent1">
                  <a:lumMod val="75000"/>
                </a:schemeClr>
              </a:solidFill>
            </a:endParaRPr>
          </a:p>
          <a:p>
            <a:pPr marL="457200" lvl="0" indent="-304800" algn="l" rtl="0">
              <a:lnSpc>
                <a:spcPct val="100000"/>
              </a:lnSpc>
              <a:spcBef>
                <a:spcPts val="0"/>
              </a:spcBef>
              <a:spcAft>
                <a:spcPts val="0"/>
              </a:spcAft>
              <a:buSzPts val="1200"/>
              <a:buChar char="●"/>
            </a:pPr>
            <a:r>
              <a:rPr lang="tr-TR" sz="700" b="1" u="sng" noProof="1">
                <a:uFill>
                  <a:noFill/>
                </a:uFill>
              </a:rPr>
              <a:t>https://www.yapikatalogu.com/kaba-yapi/uzay-kafes-sistemleri/uskon-a-s-prefabrike-celik-uzay-kafes-cati-sistemleri_24375</a:t>
            </a:r>
            <a:endParaRPr lang="en-GB" sz="700" b="1" u="sng" noProof="1">
              <a:uFill>
                <a:noFill/>
              </a:uFill>
            </a:endParaRPr>
          </a:p>
          <a:p>
            <a:pPr marL="457200" lvl="0" indent="-304800" algn="l" rtl="0">
              <a:lnSpc>
                <a:spcPct val="100000"/>
              </a:lnSpc>
              <a:spcBef>
                <a:spcPts val="0"/>
              </a:spcBef>
              <a:spcAft>
                <a:spcPts val="0"/>
              </a:spcAft>
              <a:buSzPts val="1200"/>
              <a:buChar char="●"/>
            </a:pPr>
            <a:r>
              <a:rPr lang="tr-TR" sz="700" b="1" u="sng" noProof="1">
                <a:solidFill>
                  <a:schemeClr val="accent1">
                    <a:lumMod val="75000"/>
                  </a:schemeClr>
                </a:solidFill>
                <a:uFill>
                  <a:noFill/>
                </a:uFill>
              </a:rPr>
              <a:t>https://www.ahsap.org.tr/ahsap-yapi-sistemleri</a:t>
            </a:r>
            <a:endParaRPr lang="tr-TR" sz="700" b="1" u="sng" noProof="1">
              <a:solidFill>
                <a:schemeClr val="accent1">
                  <a:lumMod val="75000"/>
                </a:schemeClr>
              </a:solidFill>
            </a:endParaRPr>
          </a:p>
        </p:txBody>
      </p:sp>
      <p:sp>
        <p:nvSpPr>
          <p:cNvPr id="30" name="Dikdörtgen 29">
            <a:extLst>
              <a:ext uri="{FF2B5EF4-FFF2-40B4-BE49-F238E27FC236}">
                <a16:creationId xmlns:a16="http://schemas.microsoft.com/office/drawing/2014/main" id="{715A154E-E0AC-B8CF-571F-E8F080D98817}"/>
              </a:ext>
            </a:extLst>
          </p:cNvPr>
          <p:cNvSpPr/>
          <p:nvPr/>
        </p:nvSpPr>
        <p:spPr>
          <a:xfrm>
            <a:off x="6609080" y="376238"/>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31" name="Dikdörtgen 30">
            <a:extLst>
              <a:ext uri="{FF2B5EF4-FFF2-40B4-BE49-F238E27FC236}">
                <a16:creationId xmlns:a16="http://schemas.microsoft.com/office/drawing/2014/main" id="{04F33275-919A-782D-419A-B4B03D032600}"/>
              </a:ext>
            </a:extLst>
          </p:cNvPr>
          <p:cNvSpPr/>
          <p:nvPr/>
        </p:nvSpPr>
        <p:spPr>
          <a:xfrm>
            <a:off x="6832387" y="375758"/>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32" name="Dikdörtgen 31">
            <a:extLst>
              <a:ext uri="{FF2B5EF4-FFF2-40B4-BE49-F238E27FC236}">
                <a16:creationId xmlns:a16="http://schemas.microsoft.com/office/drawing/2014/main" id="{FF250FED-1FD4-8B8C-A65F-A7A5896A0A3B}"/>
              </a:ext>
            </a:extLst>
          </p:cNvPr>
          <p:cNvSpPr/>
          <p:nvPr/>
        </p:nvSpPr>
        <p:spPr>
          <a:xfrm>
            <a:off x="7064062" y="37541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33" name="Dikdörtgen 32">
            <a:extLst>
              <a:ext uri="{FF2B5EF4-FFF2-40B4-BE49-F238E27FC236}">
                <a16:creationId xmlns:a16="http://schemas.microsoft.com/office/drawing/2014/main" id="{4073DBFA-F5AA-42F8-8E66-57AE94BF8C06}"/>
              </a:ext>
            </a:extLst>
          </p:cNvPr>
          <p:cNvSpPr/>
          <p:nvPr/>
        </p:nvSpPr>
        <p:spPr>
          <a:xfrm>
            <a:off x="7295123" y="37541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34" name="Dikdörtgen 33">
            <a:extLst>
              <a:ext uri="{FF2B5EF4-FFF2-40B4-BE49-F238E27FC236}">
                <a16:creationId xmlns:a16="http://schemas.microsoft.com/office/drawing/2014/main" id="{279F24BE-494D-A9F4-FF17-5CCE8C955E65}"/>
              </a:ext>
            </a:extLst>
          </p:cNvPr>
          <p:cNvSpPr/>
          <p:nvPr/>
        </p:nvSpPr>
        <p:spPr>
          <a:xfrm>
            <a:off x="7528247" y="375412"/>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S</a:t>
            </a:r>
          </a:p>
        </p:txBody>
      </p:sp>
      <p:sp>
        <p:nvSpPr>
          <p:cNvPr id="35" name="Dikdörtgen 34">
            <a:extLst>
              <a:ext uri="{FF2B5EF4-FFF2-40B4-BE49-F238E27FC236}">
                <a16:creationId xmlns:a16="http://schemas.microsoft.com/office/drawing/2014/main" id="{3FC671AD-AF93-46AC-71BC-0B5C736E90F8}"/>
              </a:ext>
            </a:extLst>
          </p:cNvPr>
          <p:cNvSpPr/>
          <p:nvPr/>
        </p:nvSpPr>
        <p:spPr>
          <a:xfrm>
            <a:off x="7993046" y="37541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36" name="Dikdörtgen 35">
            <a:extLst>
              <a:ext uri="{FF2B5EF4-FFF2-40B4-BE49-F238E27FC236}">
                <a16:creationId xmlns:a16="http://schemas.microsoft.com/office/drawing/2014/main" id="{E02AF532-9179-977A-1307-0C16BF08D3C2}"/>
              </a:ext>
            </a:extLst>
          </p:cNvPr>
          <p:cNvSpPr/>
          <p:nvPr/>
        </p:nvSpPr>
        <p:spPr>
          <a:xfrm>
            <a:off x="8224107" y="37541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H</a:t>
            </a:r>
          </a:p>
        </p:txBody>
      </p:sp>
      <p:sp>
        <p:nvSpPr>
          <p:cNvPr id="37" name="Dikdörtgen 36">
            <a:extLst>
              <a:ext uri="{FF2B5EF4-FFF2-40B4-BE49-F238E27FC236}">
                <a16:creationId xmlns:a16="http://schemas.microsoft.com/office/drawing/2014/main" id="{0BA822B3-6412-5F50-4939-C9BBDA03E579}"/>
              </a:ext>
            </a:extLst>
          </p:cNvPr>
          <p:cNvSpPr/>
          <p:nvPr/>
        </p:nvSpPr>
        <p:spPr>
          <a:xfrm>
            <a:off x="8457231" y="375412"/>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38" name="Dikdörtgen 37">
            <a:extLst>
              <a:ext uri="{FF2B5EF4-FFF2-40B4-BE49-F238E27FC236}">
                <a16:creationId xmlns:a16="http://schemas.microsoft.com/office/drawing/2014/main" id="{45AB52F6-C12C-8044-3121-1439577C35E4}"/>
              </a:ext>
            </a:extLst>
          </p:cNvPr>
          <p:cNvSpPr/>
          <p:nvPr/>
        </p:nvSpPr>
        <p:spPr>
          <a:xfrm>
            <a:off x="8686977" y="368778"/>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N</a:t>
            </a:r>
          </a:p>
        </p:txBody>
      </p:sp>
      <p:sp>
        <p:nvSpPr>
          <p:cNvPr id="963" name="Dikdörtgen 962">
            <a:extLst>
              <a:ext uri="{FF2B5EF4-FFF2-40B4-BE49-F238E27FC236}">
                <a16:creationId xmlns:a16="http://schemas.microsoft.com/office/drawing/2014/main" id="{22620254-1AD0-794D-2CFD-397147FAA74A}"/>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964" name="Dikdörtgen 963">
            <a:extLst>
              <a:ext uri="{FF2B5EF4-FFF2-40B4-BE49-F238E27FC236}">
                <a16:creationId xmlns:a16="http://schemas.microsoft.com/office/drawing/2014/main" id="{A6DBA207-C018-D102-76EA-3B9652264E59}"/>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965" name="Dikdörtgen 964">
            <a:extLst>
              <a:ext uri="{FF2B5EF4-FFF2-40B4-BE49-F238E27FC236}">
                <a16:creationId xmlns:a16="http://schemas.microsoft.com/office/drawing/2014/main" id="{8CCC8E9C-CE0F-7CD7-0EF7-B2C24BADC5BC}"/>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966" name="Dikdörtgen 965">
            <a:extLst>
              <a:ext uri="{FF2B5EF4-FFF2-40B4-BE49-F238E27FC236}">
                <a16:creationId xmlns:a16="http://schemas.microsoft.com/office/drawing/2014/main" id="{A1BFEF33-D7CB-9D3B-2FA3-8385A62AB2E3}"/>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967" name="Dikdörtgen 966">
            <a:extLst>
              <a:ext uri="{FF2B5EF4-FFF2-40B4-BE49-F238E27FC236}">
                <a16:creationId xmlns:a16="http://schemas.microsoft.com/office/drawing/2014/main" id="{2D9CD435-4A2D-6BF8-B66B-88984C19BCF6}"/>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968" name="Dikdörtgen 967">
            <a:extLst>
              <a:ext uri="{FF2B5EF4-FFF2-40B4-BE49-F238E27FC236}">
                <a16:creationId xmlns:a16="http://schemas.microsoft.com/office/drawing/2014/main" id="{3D12AB70-B92F-4B3B-1982-0BA22CCB89D6}"/>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Ğ</a:t>
            </a:r>
          </a:p>
        </p:txBody>
      </p:sp>
      <p:sp>
        <p:nvSpPr>
          <p:cNvPr id="969" name="Dikdörtgen 968">
            <a:extLst>
              <a:ext uri="{FF2B5EF4-FFF2-40B4-BE49-F238E27FC236}">
                <a16:creationId xmlns:a16="http://schemas.microsoft.com/office/drawing/2014/main" id="{77E07EA9-9159-21EF-3FE1-BAF882F21C71}"/>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970" name="Dikdörtgen 969">
            <a:extLst>
              <a:ext uri="{FF2B5EF4-FFF2-40B4-BE49-F238E27FC236}">
                <a16:creationId xmlns:a16="http://schemas.microsoft.com/office/drawing/2014/main" id="{FCAF15A2-91E8-3867-DA71-343A43A438BC}"/>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971" name="Dikdörtgen 970">
            <a:extLst>
              <a:ext uri="{FF2B5EF4-FFF2-40B4-BE49-F238E27FC236}">
                <a16:creationId xmlns:a16="http://schemas.microsoft.com/office/drawing/2014/main" id="{0F32C68F-03D7-B2C3-4528-E4B7950D90E6}"/>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972" name="Dikdörtgen 971">
            <a:extLst>
              <a:ext uri="{FF2B5EF4-FFF2-40B4-BE49-F238E27FC236}">
                <a16:creationId xmlns:a16="http://schemas.microsoft.com/office/drawing/2014/main" id="{39492DC1-D253-0A02-6364-EB2204A6C725}"/>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973" name="Dikdörtgen 972">
            <a:extLst>
              <a:ext uri="{FF2B5EF4-FFF2-40B4-BE49-F238E27FC236}">
                <a16:creationId xmlns:a16="http://schemas.microsoft.com/office/drawing/2014/main" id="{4131CCD6-5E7A-F65A-4618-958DF08A8A78}"/>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974" name="Dikdörtgen 973">
            <a:extLst>
              <a:ext uri="{FF2B5EF4-FFF2-40B4-BE49-F238E27FC236}">
                <a16:creationId xmlns:a16="http://schemas.microsoft.com/office/drawing/2014/main" id="{007B83D5-BE42-3DD6-43D0-780DADACA698}"/>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975" name="Dikdörtgen 974">
            <a:extLst>
              <a:ext uri="{FF2B5EF4-FFF2-40B4-BE49-F238E27FC236}">
                <a16:creationId xmlns:a16="http://schemas.microsoft.com/office/drawing/2014/main" id="{EE5B1180-4E70-7C56-B353-1435AF8F64B8}"/>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976" name="Dikdörtgen 975">
            <a:extLst>
              <a:ext uri="{FF2B5EF4-FFF2-40B4-BE49-F238E27FC236}">
                <a16:creationId xmlns:a16="http://schemas.microsoft.com/office/drawing/2014/main" id="{1C0A5470-0F2C-8E2A-7CE0-30C451F56B85}"/>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977" name="Dikdörtgen 976">
            <a:extLst>
              <a:ext uri="{FF2B5EF4-FFF2-40B4-BE49-F238E27FC236}">
                <a16:creationId xmlns:a16="http://schemas.microsoft.com/office/drawing/2014/main" id="{3FCC859F-61C9-32AF-D1C9-558218418FDD}"/>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
        <p:nvSpPr>
          <p:cNvPr id="978" name="Dikdörtgen 977">
            <a:extLst>
              <a:ext uri="{FF2B5EF4-FFF2-40B4-BE49-F238E27FC236}">
                <a16:creationId xmlns:a16="http://schemas.microsoft.com/office/drawing/2014/main" id="{64201951-2E63-276A-7184-9FB62962F555}"/>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Ş</a:t>
            </a:r>
          </a:p>
        </p:txBody>
      </p:sp>
      <p:sp>
        <p:nvSpPr>
          <p:cNvPr id="979" name="Dikdörtgen 978">
            <a:extLst>
              <a:ext uri="{FF2B5EF4-FFF2-40B4-BE49-F238E27FC236}">
                <a16:creationId xmlns:a16="http://schemas.microsoft.com/office/drawing/2014/main" id="{877DA276-98B2-EC08-212C-9AB5BD8E7D37}"/>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980" name="Dikdörtgen 979">
            <a:extLst>
              <a:ext uri="{FF2B5EF4-FFF2-40B4-BE49-F238E27FC236}">
                <a16:creationId xmlns:a16="http://schemas.microsoft.com/office/drawing/2014/main" id="{57034713-BB4A-1BC4-EC51-57457897FC88}"/>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Y</a:t>
            </a:r>
          </a:p>
        </p:txBody>
      </p:sp>
      <p:sp>
        <p:nvSpPr>
          <p:cNvPr id="981" name="Dikdörtgen 980">
            <a:extLst>
              <a:ext uri="{FF2B5EF4-FFF2-40B4-BE49-F238E27FC236}">
                <a16:creationId xmlns:a16="http://schemas.microsoft.com/office/drawing/2014/main" id="{B026A1D9-E0A0-4E6A-A2B1-A5A8AA014A3B}"/>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982" name="Dikdörtgen 981">
            <a:extLst>
              <a:ext uri="{FF2B5EF4-FFF2-40B4-BE49-F238E27FC236}">
                <a16:creationId xmlns:a16="http://schemas.microsoft.com/office/drawing/2014/main" id="{51C51F36-AAC0-56D5-F576-946EEDB2FBF3}"/>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983" name="Dikdörtgen 982">
            <a:extLst>
              <a:ext uri="{FF2B5EF4-FFF2-40B4-BE49-F238E27FC236}">
                <a16:creationId xmlns:a16="http://schemas.microsoft.com/office/drawing/2014/main" id="{8AEA632B-0FB3-3142-D840-8555382C3C4B}"/>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M</a:t>
            </a:r>
          </a:p>
        </p:txBody>
      </p:sp>
      <p:sp>
        <p:nvSpPr>
          <p:cNvPr id="984" name="Dikdörtgen 983">
            <a:extLst>
              <a:ext uri="{FF2B5EF4-FFF2-40B4-BE49-F238E27FC236}">
                <a16:creationId xmlns:a16="http://schemas.microsoft.com/office/drawing/2014/main" id="{2B94CDE5-6271-D7F8-6898-E1A08FC64F92}"/>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A</a:t>
            </a:r>
          </a:p>
        </p:txBody>
      </p:sp>
      <p:sp>
        <p:nvSpPr>
          <p:cNvPr id="985" name="Dikdörtgen 984">
            <a:extLst>
              <a:ext uri="{FF2B5EF4-FFF2-40B4-BE49-F238E27FC236}">
                <a16:creationId xmlns:a16="http://schemas.microsoft.com/office/drawing/2014/main" id="{66D8AAEC-85F7-9C8C-1478-52FD45EA4728}"/>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986" name="Dikdörtgen 985">
            <a:extLst>
              <a:ext uri="{FF2B5EF4-FFF2-40B4-BE49-F238E27FC236}">
                <a16:creationId xmlns:a16="http://schemas.microsoft.com/office/drawing/2014/main" id="{03553762-64F7-49DF-8235-4FB4A819DA0A}"/>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987" name="Dikdörtgen 986">
            <a:extLst>
              <a:ext uri="{FF2B5EF4-FFF2-40B4-BE49-F238E27FC236}">
                <a16:creationId xmlns:a16="http://schemas.microsoft.com/office/drawing/2014/main" id="{FE70D5E0-3826-CAC0-3EC0-8D9C5019008E}"/>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S</a:t>
            </a:r>
          </a:p>
        </p:txBody>
      </p:sp>
      <p:sp>
        <p:nvSpPr>
          <p:cNvPr id="993" name="Dikdörtgen 992">
            <a:extLst>
              <a:ext uri="{FF2B5EF4-FFF2-40B4-BE49-F238E27FC236}">
                <a16:creationId xmlns:a16="http://schemas.microsoft.com/office/drawing/2014/main" id="{C17FEF7A-6E1C-8B1D-9864-D673ABCB4E87}"/>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994" name="Dikdörtgen 993">
            <a:extLst>
              <a:ext uri="{FF2B5EF4-FFF2-40B4-BE49-F238E27FC236}">
                <a16:creationId xmlns:a16="http://schemas.microsoft.com/office/drawing/2014/main" id="{CFBCBDF0-DB53-7377-DFC7-F0118CDC957F}"/>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E</a:t>
            </a:r>
          </a:p>
        </p:txBody>
      </p:sp>
      <p:sp>
        <p:nvSpPr>
          <p:cNvPr id="995" name="Dikdörtgen 994">
            <a:extLst>
              <a:ext uri="{FF2B5EF4-FFF2-40B4-BE49-F238E27FC236}">
                <a16:creationId xmlns:a16="http://schemas.microsoft.com/office/drawing/2014/main" id="{3CE849E3-56F4-63D1-08F6-4FC1F3CCD386}"/>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R</a:t>
            </a:r>
          </a:p>
        </p:txBody>
      </p:sp>
    </p:spTree>
    <p:extLst>
      <p:ext uri="{BB962C8B-B14F-4D97-AF65-F5344CB8AC3E}">
        <p14:creationId xmlns:p14="http://schemas.microsoft.com/office/powerpoint/2010/main" val="7065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3"/>
                                        </p:tgtEl>
                                        <p:attrNameLst>
                                          <p:attrName>style.visibility</p:attrName>
                                        </p:attrNameLst>
                                      </p:cBhvr>
                                      <p:to>
                                        <p:strVal val="visible"/>
                                      </p:to>
                                    </p:set>
                                    <p:animEffect transition="in" filter="fade">
                                      <p:cBhvr>
                                        <p:cTn id="7" dur="500"/>
                                        <p:tgtEl>
                                          <p:spTgt spid="9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64"/>
                                        </p:tgtEl>
                                        <p:attrNameLst>
                                          <p:attrName>style.visibility</p:attrName>
                                        </p:attrNameLst>
                                      </p:cBhvr>
                                      <p:to>
                                        <p:strVal val="visible"/>
                                      </p:to>
                                    </p:set>
                                    <p:animEffect transition="in" filter="fade">
                                      <p:cBhvr>
                                        <p:cTn id="10" dur="500"/>
                                        <p:tgtEl>
                                          <p:spTgt spid="96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65"/>
                                        </p:tgtEl>
                                        <p:attrNameLst>
                                          <p:attrName>style.visibility</p:attrName>
                                        </p:attrNameLst>
                                      </p:cBhvr>
                                      <p:to>
                                        <p:strVal val="visible"/>
                                      </p:to>
                                    </p:set>
                                    <p:animEffect transition="in" filter="fade">
                                      <p:cBhvr>
                                        <p:cTn id="13" dur="500"/>
                                        <p:tgtEl>
                                          <p:spTgt spid="96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66"/>
                                        </p:tgtEl>
                                        <p:attrNameLst>
                                          <p:attrName>style.visibility</p:attrName>
                                        </p:attrNameLst>
                                      </p:cBhvr>
                                      <p:to>
                                        <p:strVal val="visible"/>
                                      </p:to>
                                    </p:set>
                                    <p:animEffect transition="in" filter="fade">
                                      <p:cBhvr>
                                        <p:cTn id="18" dur="500"/>
                                        <p:tgtEl>
                                          <p:spTgt spid="9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67"/>
                                        </p:tgtEl>
                                        <p:attrNameLst>
                                          <p:attrName>style.visibility</p:attrName>
                                        </p:attrNameLst>
                                      </p:cBhvr>
                                      <p:to>
                                        <p:strVal val="visible"/>
                                      </p:to>
                                    </p:set>
                                    <p:animEffect transition="in" filter="fade">
                                      <p:cBhvr>
                                        <p:cTn id="21" dur="500"/>
                                        <p:tgtEl>
                                          <p:spTgt spid="96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68"/>
                                        </p:tgtEl>
                                        <p:attrNameLst>
                                          <p:attrName>style.visibility</p:attrName>
                                        </p:attrNameLst>
                                      </p:cBhvr>
                                      <p:to>
                                        <p:strVal val="visible"/>
                                      </p:to>
                                    </p:set>
                                    <p:animEffect transition="in" filter="fade">
                                      <p:cBhvr>
                                        <p:cTn id="24" dur="500"/>
                                        <p:tgtEl>
                                          <p:spTgt spid="96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69"/>
                                        </p:tgtEl>
                                        <p:attrNameLst>
                                          <p:attrName>style.visibility</p:attrName>
                                        </p:attrNameLst>
                                      </p:cBhvr>
                                      <p:to>
                                        <p:strVal val="visible"/>
                                      </p:to>
                                    </p:set>
                                    <p:animEffect transition="in" filter="fade">
                                      <p:cBhvr>
                                        <p:cTn id="27" dur="500"/>
                                        <p:tgtEl>
                                          <p:spTgt spid="96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970"/>
                                        </p:tgtEl>
                                        <p:attrNameLst>
                                          <p:attrName>style.visibility</p:attrName>
                                        </p:attrNameLst>
                                      </p:cBhvr>
                                      <p:to>
                                        <p:strVal val="visible"/>
                                      </p:to>
                                    </p:set>
                                    <p:animEffect transition="in" filter="fade">
                                      <p:cBhvr>
                                        <p:cTn id="30" dur="500"/>
                                        <p:tgtEl>
                                          <p:spTgt spid="97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71"/>
                                        </p:tgtEl>
                                        <p:attrNameLst>
                                          <p:attrName>style.visibility</p:attrName>
                                        </p:attrNameLst>
                                      </p:cBhvr>
                                      <p:to>
                                        <p:strVal val="visible"/>
                                      </p:to>
                                    </p:set>
                                    <p:animEffect transition="in" filter="fade">
                                      <p:cBhvr>
                                        <p:cTn id="35" dur="500"/>
                                        <p:tgtEl>
                                          <p:spTgt spid="97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72"/>
                                        </p:tgtEl>
                                        <p:attrNameLst>
                                          <p:attrName>style.visibility</p:attrName>
                                        </p:attrNameLst>
                                      </p:cBhvr>
                                      <p:to>
                                        <p:strVal val="visible"/>
                                      </p:to>
                                    </p:set>
                                    <p:animEffect transition="in" filter="fade">
                                      <p:cBhvr>
                                        <p:cTn id="38" dur="500"/>
                                        <p:tgtEl>
                                          <p:spTgt spid="97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973"/>
                                        </p:tgtEl>
                                        <p:attrNameLst>
                                          <p:attrName>style.visibility</p:attrName>
                                        </p:attrNameLst>
                                      </p:cBhvr>
                                      <p:to>
                                        <p:strVal val="visible"/>
                                      </p:to>
                                    </p:set>
                                    <p:animEffect transition="in" filter="fade">
                                      <p:cBhvr>
                                        <p:cTn id="41" dur="500"/>
                                        <p:tgtEl>
                                          <p:spTgt spid="97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974"/>
                                        </p:tgtEl>
                                        <p:attrNameLst>
                                          <p:attrName>style.visibility</p:attrName>
                                        </p:attrNameLst>
                                      </p:cBhvr>
                                      <p:to>
                                        <p:strVal val="visible"/>
                                      </p:to>
                                    </p:set>
                                    <p:animEffect transition="in" filter="fade">
                                      <p:cBhvr>
                                        <p:cTn id="44" dur="500"/>
                                        <p:tgtEl>
                                          <p:spTgt spid="97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75"/>
                                        </p:tgtEl>
                                        <p:attrNameLst>
                                          <p:attrName>style.visibility</p:attrName>
                                        </p:attrNameLst>
                                      </p:cBhvr>
                                      <p:to>
                                        <p:strVal val="visible"/>
                                      </p:to>
                                    </p:set>
                                    <p:animEffect transition="in" filter="fade">
                                      <p:cBhvr>
                                        <p:cTn id="49" dur="500"/>
                                        <p:tgtEl>
                                          <p:spTgt spid="97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976"/>
                                        </p:tgtEl>
                                        <p:attrNameLst>
                                          <p:attrName>style.visibility</p:attrName>
                                        </p:attrNameLst>
                                      </p:cBhvr>
                                      <p:to>
                                        <p:strVal val="visible"/>
                                      </p:to>
                                    </p:set>
                                    <p:animEffect transition="in" filter="fade">
                                      <p:cBhvr>
                                        <p:cTn id="52" dur="500"/>
                                        <p:tgtEl>
                                          <p:spTgt spid="97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977"/>
                                        </p:tgtEl>
                                        <p:attrNameLst>
                                          <p:attrName>style.visibility</p:attrName>
                                        </p:attrNameLst>
                                      </p:cBhvr>
                                      <p:to>
                                        <p:strVal val="visible"/>
                                      </p:to>
                                    </p:set>
                                    <p:animEffect transition="in" filter="fade">
                                      <p:cBhvr>
                                        <p:cTn id="55" dur="500"/>
                                        <p:tgtEl>
                                          <p:spTgt spid="97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978"/>
                                        </p:tgtEl>
                                        <p:attrNameLst>
                                          <p:attrName>style.visibility</p:attrName>
                                        </p:attrNameLst>
                                      </p:cBhvr>
                                      <p:to>
                                        <p:strVal val="visible"/>
                                      </p:to>
                                    </p:set>
                                    <p:animEffect transition="in" filter="fade">
                                      <p:cBhvr>
                                        <p:cTn id="60" dur="500"/>
                                        <p:tgtEl>
                                          <p:spTgt spid="97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979"/>
                                        </p:tgtEl>
                                        <p:attrNameLst>
                                          <p:attrName>style.visibility</p:attrName>
                                        </p:attrNameLst>
                                      </p:cBhvr>
                                      <p:to>
                                        <p:strVal val="visible"/>
                                      </p:to>
                                    </p:set>
                                    <p:animEffect transition="in" filter="fade">
                                      <p:cBhvr>
                                        <p:cTn id="63" dur="500"/>
                                        <p:tgtEl>
                                          <p:spTgt spid="979"/>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80"/>
                                        </p:tgtEl>
                                        <p:attrNameLst>
                                          <p:attrName>style.visibility</p:attrName>
                                        </p:attrNameLst>
                                      </p:cBhvr>
                                      <p:to>
                                        <p:strVal val="visible"/>
                                      </p:to>
                                    </p:set>
                                    <p:animEffect transition="in" filter="fade">
                                      <p:cBhvr>
                                        <p:cTn id="66" dur="500"/>
                                        <p:tgtEl>
                                          <p:spTgt spid="98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981"/>
                                        </p:tgtEl>
                                        <p:attrNameLst>
                                          <p:attrName>style.visibility</p:attrName>
                                        </p:attrNameLst>
                                      </p:cBhvr>
                                      <p:to>
                                        <p:strVal val="visible"/>
                                      </p:to>
                                    </p:set>
                                    <p:animEffect transition="in" filter="fade">
                                      <p:cBhvr>
                                        <p:cTn id="71" dur="500"/>
                                        <p:tgtEl>
                                          <p:spTgt spid="981"/>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982"/>
                                        </p:tgtEl>
                                        <p:attrNameLst>
                                          <p:attrName>style.visibility</p:attrName>
                                        </p:attrNameLst>
                                      </p:cBhvr>
                                      <p:to>
                                        <p:strVal val="visible"/>
                                      </p:to>
                                    </p:set>
                                    <p:animEffect transition="in" filter="fade">
                                      <p:cBhvr>
                                        <p:cTn id="74" dur="500"/>
                                        <p:tgtEl>
                                          <p:spTgt spid="982"/>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983"/>
                                        </p:tgtEl>
                                        <p:attrNameLst>
                                          <p:attrName>style.visibility</p:attrName>
                                        </p:attrNameLst>
                                      </p:cBhvr>
                                      <p:to>
                                        <p:strVal val="visible"/>
                                      </p:to>
                                    </p:set>
                                    <p:animEffect transition="in" filter="fade">
                                      <p:cBhvr>
                                        <p:cTn id="77" dur="500"/>
                                        <p:tgtEl>
                                          <p:spTgt spid="98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84"/>
                                        </p:tgtEl>
                                        <p:attrNameLst>
                                          <p:attrName>style.visibility</p:attrName>
                                        </p:attrNameLst>
                                      </p:cBhvr>
                                      <p:to>
                                        <p:strVal val="visible"/>
                                      </p:to>
                                    </p:set>
                                    <p:animEffect transition="in" filter="fade">
                                      <p:cBhvr>
                                        <p:cTn id="80" dur="500"/>
                                        <p:tgtEl>
                                          <p:spTgt spid="98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985"/>
                                        </p:tgtEl>
                                        <p:attrNameLst>
                                          <p:attrName>style.visibility</p:attrName>
                                        </p:attrNameLst>
                                      </p:cBhvr>
                                      <p:to>
                                        <p:strVal val="visible"/>
                                      </p:to>
                                    </p:set>
                                    <p:animEffect transition="in" filter="fade">
                                      <p:cBhvr>
                                        <p:cTn id="83" dur="500"/>
                                        <p:tgtEl>
                                          <p:spTgt spid="985"/>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986"/>
                                        </p:tgtEl>
                                        <p:attrNameLst>
                                          <p:attrName>style.visibility</p:attrName>
                                        </p:attrNameLst>
                                      </p:cBhvr>
                                      <p:to>
                                        <p:strVal val="visible"/>
                                      </p:to>
                                    </p:set>
                                    <p:animEffect transition="in" filter="fade">
                                      <p:cBhvr>
                                        <p:cTn id="88" dur="500"/>
                                        <p:tgtEl>
                                          <p:spTgt spid="986"/>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987"/>
                                        </p:tgtEl>
                                        <p:attrNameLst>
                                          <p:attrName>style.visibility</p:attrName>
                                        </p:attrNameLst>
                                      </p:cBhvr>
                                      <p:to>
                                        <p:strVal val="visible"/>
                                      </p:to>
                                    </p:set>
                                    <p:animEffect transition="in" filter="fade">
                                      <p:cBhvr>
                                        <p:cTn id="91" dur="500"/>
                                        <p:tgtEl>
                                          <p:spTgt spid="987"/>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993"/>
                                        </p:tgtEl>
                                        <p:attrNameLst>
                                          <p:attrName>style.visibility</p:attrName>
                                        </p:attrNameLst>
                                      </p:cBhvr>
                                      <p:to>
                                        <p:strVal val="visible"/>
                                      </p:to>
                                    </p:set>
                                    <p:animEffect transition="in" filter="fade">
                                      <p:cBhvr>
                                        <p:cTn id="94" dur="500"/>
                                        <p:tgtEl>
                                          <p:spTgt spid="993"/>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94"/>
                                        </p:tgtEl>
                                        <p:attrNameLst>
                                          <p:attrName>style.visibility</p:attrName>
                                        </p:attrNameLst>
                                      </p:cBhvr>
                                      <p:to>
                                        <p:strVal val="visible"/>
                                      </p:to>
                                    </p:set>
                                    <p:animEffect transition="in" filter="fade">
                                      <p:cBhvr>
                                        <p:cTn id="97" dur="500"/>
                                        <p:tgtEl>
                                          <p:spTgt spid="994"/>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995"/>
                                        </p:tgtEl>
                                        <p:attrNameLst>
                                          <p:attrName>style.visibility</p:attrName>
                                        </p:attrNameLst>
                                      </p:cBhvr>
                                      <p:to>
                                        <p:strVal val="visible"/>
                                      </p:to>
                                    </p:set>
                                    <p:animEffect transition="in" filter="fade">
                                      <p:cBhvr>
                                        <p:cTn id="100" dur="500"/>
                                        <p:tgtEl>
                                          <p:spTgt spid="99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animEffect transition="in" filter="fade">
                                      <p:cBhvr>
                                        <p:cTn id="105" dur="500"/>
                                        <p:tgtEl>
                                          <p:spTgt spid="30"/>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31"/>
                                        </p:tgtEl>
                                        <p:attrNameLst>
                                          <p:attrName>style.visibility</p:attrName>
                                        </p:attrNameLst>
                                      </p:cBhvr>
                                      <p:to>
                                        <p:strVal val="visible"/>
                                      </p:to>
                                    </p:set>
                                    <p:animEffect transition="in" filter="fade">
                                      <p:cBhvr>
                                        <p:cTn id="108" dur="500"/>
                                        <p:tgtEl>
                                          <p:spTgt spid="31"/>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fade">
                                      <p:cBhvr>
                                        <p:cTn id="111" dur="500"/>
                                        <p:tgtEl>
                                          <p:spTgt spid="32"/>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3"/>
                                        </p:tgtEl>
                                        <p:attrNameLst>
                                          <p:attrName>style.visibility</p:attrName>
                                        </p:attrNameLst>
                                      </p:cBhvr>
                                      <p:to>
                                        <p:strVal val="visible"/>
                                      </p:to>
                                    </p:set>
                                    <p:animEffect transition="in" filter="fade">
                                      <p:cBhvr>
                                        <p:cTn id="114" dur="500"/>
                                        <p:tgtEl>
                                          <p:spTgt spid="3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fade">
                                      <p:cBhvr>
                                        <p:cTn id="117" dur="500"/>
                                        <p:tgtEl>
                                          <p:spTgt spid="34"/>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Effect transition="in" filter="fade">
                                      <p:cBhvr>
                                        <p:cTn id="120" dur="500"/>
                                        <p:tgtEl>
                                          <p:spTgt spid="35"/>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fade">
                                      <p:cBhvr>
                                        <p:cTn id="123" dur="500"/>
                                        <p:tgtEl>
                                          <p:spTgt spid="36"/>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37"/>
                                        </p:tgtEl>
                                        <p:attrNameLst>
                                          <p:attrName>style.visibility</p:attrName>
                                        </p:attrNameLst>
                                      </p:cBhvr>
                                      <p:to>
                                        <p:strVal val="visible"/>
                                      </p:to>
                                    </p:set>
                                    <p:animEffect transition="in" filter="fade">
                                      <p:cBhvr>
                                        <p:cTn id="126" dur="500"/>
                                        <p:tgtEl>
                                          <p:spTgt spid="37"/>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38"/>
                                        </p:tgtEl>
                                        <p:attrNameLst>
                                          <p:attrName>style.visibility</p:attrName>
                                        </p:attrNameLst>
                                      </p:cBhvr>
                                      <p:to>
                                        <p:strVal val="visible"/>
                                      </p:to>
                                    </p:set>
                                    <p:animEffect transition="in" filter="fade">
                                      <p:cBhvr>
                                        <p:cTn id="1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animBg="1"/>
      <p:bldP spid="963" grpId="0" animBg="1"/>
      <p:bldP spid="964" grpId="0" animBg="1"/>
      <p:bldP spid="965" grpId="0" animBg="1"/>
      <p:bldP spid="966" grpId="0" animBg="1"/>
      <p:bldP spid="967" grpId="0" animBg="1"/>
      <p:bldP spid="968" grpId="0" animBg="1"/>
      <p:bldP spid="969" grpId="0" animBg="1"/>
      <p:bldP spid="970" grpId="0" animBg="1"/>
      <p:bldP spid="971" grpId="0" animBg="1"/>
      <p:bldP spid="972" grpId="0" animBg="1"/>
      <p:bldP spid="973" grpId="0" animBg="1"/>
      <p:bldP spid="974" grpId="0" animBg="1"/>
      <p:bldP spid="975" grpId="0" animBg="1"/>
      <p:bldP spid="976" grpId="0" animBg="1"/>
      <p:bldP spid="977" grpId="0" animBg="1"/>
      <p:bldP spid="978" grpId="0" animBg="1"/>
      <p:bldP spid="979" grpId="0" animBg="1"/>
      <p:bldP spid="980" grpId="0" animBg="1"/>
      <p:bldP spid="981" grpId="0" animBg="1"/>
      <p:bldP spid="982" grpId="0" animBg="1"/>
      <p:bldP spid="983" grpId="0" animBg="1"/>
      <p:bldP spid="984" grpId="0" animBg="1"/>
      <p:bldP spid="985" grpId="0" animBg="1"/>
      <p:bldP spid="986" grpId="0" animBg="1"/>
      <p:bldP spid="987" grpId="0" animBg="1"/>
      <p:bldP spid="993" grpId="0" animBg="1"/>
      <p:bldP spid="994" grpId="0" animBg="1"/>
      <p:bldP spid="99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87">
          <a:extLst>
            <a:ext uri="{FF2B5EF4-FFF2-40B4-BE49-F238E27FC236}">
              <a16:creationId xmlns:a16="http://schemas.microsoft.com/office/drawing/2014/main" id="{D137BF31-0084-42E1-121E-FEFF9E9BCF82}"/>
            </a:ext>
          </a:extLst>
        </p:cNvPr>
        <p:cNvGrpSpPr/>
        <p:nvPr/>
      </p:nvGrpSpPr>
      <p:grpSpPr>
        <a:xfrm>
          <a:off x="0" y="0"/>
          <a:ext cx="0" cy="0"/>
          <a:chOff x="0" y="0"/>
          <a:chExt cx="0" cy="0"/>
        </a:xfrm>
      </p:grpSpPr>
      <p:sp>
        <p:nvSpPr>
          <p:cNvPr id="988" name="Google Shape;988;p57">
            <a:extLst>
              <a:ext uri="{FF2B5EF4-FFF2-40B4-BE49-F238E27FC236}">
                <a16:creationId xmlns:a16="http://schemas.microsoft.com/office/drawing/2014/main" id="{EB189EA2-1E3A-52BC-1165-D593C2A4A790}"/>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noProof="1">
                <a:solidFill>
                  <a:srgbClr val="65865C"/>
                </a:solidFill>
              </a:rPr>
              <a:t>Kaynaklar</a:t>
            </a:r>
          </a:p>
        </p:txBody>
      </p:sp>
      <p:sp>
        <p:nvSpPr>
          <p:cNvPr id="989" name="Google Shape;989;p57">
            <a:extLst>
              <a:ext uri="{FF2B5EF4-FFF2-40B4-BE49-F238E27FC236}">
                <a16:creationId xmlns:a16="http://schemas.microsoft.com/office/drawing/2014/main" id="{59EF6296-3069-9233-92B4-D4B598651AB7}"/>
              </a:ext>
            </a:extLst>
          </p:cNvPr>
          <p:cNvSpPr txBox="1">
            <a:spLocks noGrp="1"/>
          </p:cNvSpPr>
          <p:nvPr>
            <p:ph type="body" idx="1"/>
          </p:nvPr>
        </p:nvSpPr>
        <p:spPr>
          <a:xfrm>
            <a:off x="720000" y="1071575"/>
            <a:ext cx="7704000" cy="3537000"/>
          </a:xfrm>
          <a:prstGeom prst="rect">
            <a:avLst/>
          </a:prstGeom>
        </p:spPr>
        <p:txBody>
          <a:bodyPr spcFirstLastPara="1" wrap="square" lIns="91425" tIns="91425" rIns="91425" bIns="91425" anchor="t" anchorCtr="0">
            <a:noAutofit/>
          </a:bodyPr>
          <a:lstStyle/>
          <a:p>
            <a:pPr marL="0" lvl="0" indent="0" algn="l" rtl="0">
              <a:spcBef>
                <a:spcPts val="300"/>
              </a:spcBef>
              <a:spcAft>
                <a:spcPts val="0"/>
              </a:spcAft>
              <a:buNone/>
            </a:pPr>
            <a:r>
              <a:rPr lang="tr-TR" sz="1200" noProof="1">
                <a:solidFill>
                  <a:schemeClr val="dk1"/>
                </a:solidFill>
              </a:rPr>
              <a:t>Sunumun hazırlanmasında yardımcı olan kaynaklar:</a:t>
            </a:r>
          </a:p>
          <a:p>
            <a:pPr marL="0" lvl="0" indent="0" algn="l" rtl="0">
              <a:spcBef>
                <a:spcPts val="0"/>
              </a:spcBef>
              <a:spcAft>
                <a:spcPts val="0"/>
              </a:spcAft>
              <a:buNone/>
            </a:pPr>
            <a:r>
              <a:rPr lang="en-GB" sz="1800" b="1" noProof="1">
                <a:solidFill>
                  <a:srgbClr val="65865C"/>
                </a:solidFill>
              </a:rPr>
              <a:t>Malzeme bakımından duvarlar</a:t>
            </a:r>
            <a:endParaRPr lang="tr-TR" sz="1800" b="1" noProof="1">
              <a:solidFill>
                <a:srgbClr val="65865C"/>
              </a:solidFill>
            </a:endParaRPr>
          </a:p>
          <a:p>
            <a:pPr marL="457200" lvl="0" indent="-304800" algn="l" rtl="0">
              <a:lnSpc>
                <a:spcPct val="100000"/>
              </a:lnSpc>
              <a:spcBef>
                <a:spcPts val="1000"/>
              </a:spcBef>
              <a:spcAft>
                <a:spcPts val="0"/>
              </a:spcAft>
              <a:buSzPts val="1200"/>
              <a:buChar char="●"/>
            </a:pPr>
            <a:r>
              <a:rPr lang="tr-TR" sz="700" b="1" u="sng" noProof="1">
                <a:uFill>
                  <a:noFill/>
                </a:uFill>
              </a:rPr>
              <a:t>https://www.facebook.com/VisitFallingwater/photos/in-the-right-lighting-frank-lloyd-wrights-corner-windows-cast-a-chevron-pattern-/10158846309804343/</a:t>
            </a:r>
            <a:endParaRPr lang="tr-TR" sz="700" b="1" u="sng" noProof="1">
              <a:solidFill>
                <a:schemeClr val="dk1"/>
              </a:solidFill>
            </a:endParaRPr>
          </a:p>
          <a:p>
            <a:pPr marL="457200" lvl="0" indent="-304800" algn="l" rtl="0">
              <a:lnSpc>
                <a:spcPct val="100000"/>
              </a:lnSpc>
              <a:spcBef>
                <a:spcPts val="0"/>
              </a:spcBef>
              <a:spcAft>
                <a:spcPts val="0"/>
              </a:spcAft>
              <a:buSzPts val="1200"/>
              <a:buChar char="●"/>
            </a:pPr>
            <a:r>
              <a:rPr lang="en-GB" sz="700" b="1" u="sng" noProof="1">
                <a:solidFill>
                  <a:srgbClr val="65865C"/>
                </a:solidFill>
                <a:uFill>
                  <a:noFill/>
                </a:uFill>
              </a:rPr>
              <a:t>https://www.limitprefabrik.com/21-prefabrik-ev-ve-villa-81-m2-2.8m-ahsap-desenli-duvarlar/</a:t>
            </a:r>
            <a:endParaRPr lang="tr-TR" sz="700" b="1" u="sng" noProof="1">
              <a:solidFill>
                <a:srgbClr val="65865C"/>
              </a:solidFill>
            </a:endParaRPr>
          </a:p>
          <a:p>
            <a:pPr marL="457200" lvl="0" indent="-304800" algn="l" rtl="0">
              <a:lnSpc>
                <a:spcPct val="100000"/>
              </a:lnSpc>
              <a:spcBef>
                <a:spcPts val="0"/>
              </a:spcBef>
              <a:spcAft>
                <a:spcPts val="0"/>
              </a:spcAft>
              <a:buSzPts val="1200"/>
              <a:buChar char="●"/>
            </a:pPr>
            <a:r>
              <a:rPr lang="tr-TR" sz="700" b="1" u="sng" noProof="1">
                <a:uFill>
                  <a:noFill/>
                </a:uFill>
              </a:rPr>
              <a:t>https://www.yapikatalogu.com/ince-yapi-bitirme-isleri/cimento-esasli-dis-cephe-kaplamasi/neteren-cimento-esasli-hafif-dogal-brut-beton-cephe-duvar-paneli_24377</a:t>
            </a:r>
            <a:endParaRPr lang="tr-TR" sz="700" b="1" u="sng" noProof="1">
              <a:solidFill>
                <a:schemeClr val="dk1"/>
              </a:solidFill>
            </a:endParaRPr>
          </a:p>
          <a:p>
            <a:pPr marL="457200" lvl="0" indent="-304800" algn="l" rtl="0">
              <a:lnSpc>
                <a:spcPct val="100000"/>
              </a:lnSpc>
              <a:spcBef>
                <a:spcPts val="0"/>
              </a:spcBef>
              <a:spcAft>
                <a:spcPts val="0"/>
              </a:spcAft>
              <a:buSzPts val="1200"/>
              <a:buChar char="●"/>
            </a:pPr>
            <a:r>
              <a:rPr lang="en-GB" sz="700" b="1" u="sng" noProof="1">
                <a:solidFill>
                  <a:srgbClr val="65865C"/>
                </a:solidFill>
                <a:uFill>
                  <a:noFill/>
                </a:uFill>
              </a:rPr>
              <a:t>https</a:t>
            </a:r>
            <a:r>
              <a:rPr lang="tr-TR" sz="700" b="1" u="sng" noProof="1">
                <a:solidFill>
                  <a:srgbClr val="65865C"/>
                </a:solidFill>
                <a:uFill>
                  <a:noFill/>
                </a:uFill>
              </a:rPr>
              <a:t>://www.metpordekor.com/blog/5295-strafor-duvar-kaplama.html</a:t>
            </a:r>
            <a:endParaRPr lang="tr-TR" sz="700" b="1" u="sng" noProof="1">
              <a:solidFill>
                <a:srgbClr val="65865C"/>
              </a:solidFill>
            </a:endParaRPr>
          </a:p>
          <a:p>
            <a:pPr marL="457200" lvl="0" indent="-304800" algn="l" rtl="0">
              <a:lnSpc>
                <a:spcPct val="100000"/>
              </a:lnSpc>
              <a:spcBef>
                <a:spcPts val="0"/>
              </a:spcBef>
              <a:spcAft>
                <a:spcPts val="0"/>
              </a:spcAft>
              <a:buSzPts val="1200"/>
              <a:buChar char="●"/>
            </a:pPr>
            <a:r>
              <a:rPr lang="en-GB" sz="700" b="1" u="sng" noProof="1">
                <a:solidFill>
                  <a:schemeClr val="tx1"/>
                </a:solidFill>
                <a:uFill>
                  <a:noFill/>
                </a:uFill>
              </a:rPr>
              <a:t>https://fiberduvarpaneli.com/index.php/urun/sv-0026-anadolu-kerpic/</a:t>
            </a:r>
          </a:p>
          <a:p>
            <a:pPr marL="457200" lvl="0" indent="-304800" algn="l" rtl="0">
              <a:lnSpc>
                <a:spcPct val="100000"/>
              </a:lnSpc>
              <a:spcBef>
                <a:spcPts val="0"/>
              </a:spcBef>
              <a:spcAft>
                <a:spcPts val="0"/>
              </a:spcAft>
              <a:buSzPts val="1200"/>
              <a:buChar char="●"/>
            </a:pPr>
            <a:r>
              <a:rPr lang="tr-TR" sz="700" b="1" u="sng" noProof="1">
                <a:solidFill>
                  <a:srgbClr val="65865C"/>
                </a:solidFill>
                <a:uFill>
                  <a:noFill/>
                </a:uFill>
              </a:rPr>
              <a:t>https://dekorix.com/c/519-d9950-motifli-duvar-payanda-imalati-poliuretan</a:t>
            </a:r>
            <a:endParaRPr lang="en-GB" sz="700" b="1" u="sng" noProof="1">
              <a:solidFill>
                <a:srgbClr val="65865C"/>
              </a:solidFill>
              <a:uFill>
                <a:noFill/>
              </a:uFill>
            </a:endParaRPr>
          </a:p>
          <a:p>
            <a:pPr marL="457200" lvl="0" indent="-304800" algn="l" rtl="0">
              <a:lnSpc>
                <a:spcPct val="100000"/>
              </a:lnSpc>
              <a:spcBef>
                <a:spcPts val="0"/>
              </a:spcBef>
              <a:spcAft>
                <a:spcPts val="0"/>
              </a:spcAft>
              <a:buSzPts val="1200"/>
              <a:buChar char="●"/>
            </a:pPr>
            <a:r>
              <a:rPr lang="tr-TR" sz="700" b="1" u="sng" noProof="1">
                <a:uFill>
                  <a:noFill/>
                </a:uFill>
              </a:rPr>
              <a:t>https://tr.pinterest.com/pin/741827369851147439/</a:t>
            </a:r>
            <a:endParaRPr lang="tr-TR" sz="700" b="1" u="sng" noProof="1">
              <a:solidFill>
                <a:schemeClr val="dk1"/>
              </a:solidFill>
            </a:endParaRPr>
          </a:p>
          <a:p>
            <a:pPr marL="457200" lvl="0" indent="-304800" algn="l" rtl="0">
              <a:lnSpc>
                <a:spcPct val="100000"/>
              </a:lnSpc>
              <a:spcBef>
                <a:spcPts val="0"/>
              </a:spcBef>
              <a:spcAft>
                <a:spcPts val="0"/>
              </a:spcAft>
              <a:buSzPts val="1200"/>
              <a:buChar char="●"/>
            </a:pPr>
            <a:r>
              <a:rPr lang="en-GB" sz="700" b="1" u="sng" noProof="1">
                <a:solidFill>
                  <a:srgbClr val="65865C"/>
                </a:solidFill>
                <a:uFill>
                  <a:noFill/>
                </a:uFill>
              </a:rPr>
              <a:t>https</a:t>
            </a:r>
            <a:r>
              <a:rPr lang="tr-TR" sz="700" b="1" u="sng" noProof="1">
                <a:solidFill>
                  <a:srgbClr val="65865C"/>
                </a:solidFill>
                <a:uFill>
                  <a:noFill/>
                </a:uFill>
              </a:rPr>
              <a:t>://3dboya.com/hizmet.asp?ID=158</a:t>
            </a:r>
            <a:endParaRPr lang="tr-TR" sz="700" b="1" u="sng" noProof="1">
              <a:solidFill>
                <a:srgbClr val="65865C"/>
              </a:solidFill>
            </a:endParaRPr>
          </a:p>
          <a:p>
            <a:pPr marL="457200" lvl="0" indent="-304800" algn="l" rtl="0">
              <a:lnSpc>
                <a:spcPct val="100000"/>
              </a:lnSpc>
              <a:spcBef>
                <a:spcPts val="0"/>
              </a:spcBef>
              <a:spcAft>
                <a:spcPts val="0"/>
              </a:spcAft>
              <a:buSzPts val="1200"/>
              <a:buChar char="●"/>
            </a:pPr>
            <a:r>
              <a:rPr lang="tr-TR" sz="700" b="1" u="sng" noProof="1">
                <a:uFill>
                  <a:noFill/>
                </a:uFill>
              </a:rPr>
              <a:t>https://piksstone.com/dekoratif-taslar/karma-tas/</a:t>
            </a:r>
            <a:endParaRPr lang="tr-TR" sz="700" b="1" u="sng" noProof="1">
              <a:solidFill>
                <a:schemeClr val="dk1"/>
              </a:solidFill>
            </a:endParaRPr>
          </a:p>
        </p:txBody>
      </p:sp>
      <p:sp>
        <p:nvSpPr>
          <p:cNvPr id="990" name="Google Shape;990;p57">
            <a:extLst>
              <a:ext uri="{FF2B5EF4-FFF2-40B4-BE49-F238E27FC236}">
                <a16:creationId xmlns:a16="http://schemas.microsoft.com/office/drawing/2014/main" id="{4B50171A-AE7F-D904-2A09-BEF12522F187}"/>
              </a:ext>
            </a:extLst>
          </p:cNvPr>
          <p:cNvSpPr/>
          <p:nvPr/>
        </p:nvSpPr>
        <p:spPr>
          <a:xfrm>
            <a:off x="7677975" y="0"/>
            <a:ext cx="1466100" cy="68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991" name="Google Shape;991;p57">
            <a:extLst>
              <a:ext uri="{FF2B5EF4-FFF2-40B4-BE49-F238E27FC236}">
                <a16:creationId xmlns:a16="http://schemas.microsoft.com/office/drawing/2014/main" id="{A54A2AC7-0B07-30EC-46FC-A414D46F7BBE}"/>
              </a:ext>
            </a:extLst>
          </p:cNvPr>
          <p:cNvSpPr/>
          <p:nvPr/>
        </p:nvSpPr>
        <p:spPr>
          <a:xfrm>
            <a:off x="7192700" y="3596700"/>
            <a:ext cx="885300" cy="1546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992" name="Google Shape;992;p57">
            <a:extLst>
              <a:ext uri="{FF2B5EF4-FFF2-40B4-BE49-F238E27FC236}">
                <a16:creationId xmlns:a16="http://schemas.microsoft.com/office/drawing/2014/main" id="{B9462DF4-04C2-8F19-9AC8-C245B71ABFE6}"/>
              </a:ext>
            </a:extLst>
          </p:cNvPr>
          <p:cNvSpPr/>
          <p:nvPr/>
        </p:nvSpPr>
        <p:spPr>
          <a:xfrm>
            <a:off x="6454450" y="3903900"/>
            <a:ext cx="2301600" cy="1239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Tree>
    <p:extLst>
      <p:ext uri="{BB962C8B-B14F-4D97-AF65-F5344CB8AC3E}">
        <p14:creationId xmlns:p14="http://schemas.microsoft.com/office/powerpoint/2010/main" val="2551673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7">
          <a:extLst>
            <a:ext uri="{FF2B5EF4-FFF2-40B4-BE49-F238E27FC236}">
              <a16:creationId xmlns:a16="http://schemas.microsoft.com/office/drawing/2014/main" id="{B369E50F-BDA4-8252-EB7C-15FB277B70B2}"/>
            </a:ext>
          </a:extLst>
        </p:cNvPr>
        <p:cNvGrpSpPr/>
        <p:nvPr/>
      </p:nvGrpSpPr>
      <p:grpSpPr>
        <a:xfrm>
          <a:off x="0" y="0"/>
          <a:ext cx="0" cy="0"/>
          <a:chOff x="0" y="0"/>
          <a:chExt cx="0" cy="0"/>
        </a:xfrm>
      </p:grpSpPr>
      <p:sp>
        <p:nvSpPr>
          <p:cNvPr id="988" name="Google Shape;988;p57">
            <a:extLst>
              <a:ext uri="{FF2B5EF4-FFF2-40B4-BE49-F238E27FC236}">
                <a16:creationId xmlns:a16="http://schemas.microsoft.com/office/drawing/2014/main" id="{EB44DAE2-BA2A-D905-3355-01BAE1D01FC9}"/>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noProof="1">
                <a:solidFill>
                  <a:schemeClr val="tx1">
                    <a:lumMod val="50000"/>
                    <a:lumOff val="50000"/>
                  </a:schemeClr>
                </a:solidFill>
              </a:rPr>
              <a:t>Kaynaklar</a:t>
            </a:r>
          </a:p>
        </p:txBody>
      </p:sp>
      <p:sp>
        <p:nvSpPr>
          <p:cNvPr id="990" name="Google Shape;990;p57">
            <a:extLst>
              <a:ext uri="{FF2B5EF4-FFF2-40B4-BE49-F238E27FC236}">
                <a16:creationId xmlns:a16="http://schemas.microsoft.com/office/drawing/2014/main" id="{F744336C-F76D-1C03-7CBB-D9694ACF6637}"/>
              </a:ext>
            </a:extLst>
          </p:cNvPr>
          <p:cNvSpPr/>
          <p:nvPr/>
        </p:nvSpPr>
        <p:spPr>
          <a:xfrm>
            <a:off x="7677975" y="0"/>
            <a:ext cx="1466100" cy="68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991" name="Google Shape;991;p57">
            <a:extLst>
              <a:ext uri="{FF2B5EF4-FFF2-40B4-BE49-F238E27FC236}">
                <a16:creationId xmlns:a16="http://schemas.microsoft.com/office/drawing/2014/main" id="{A5D832DF-09DB-91FF-B56E-8473FE33CDDA}"/>
              </a:ext>
            </a:extLst>
          </p:cNvPr>
          <p:cNvSpPr/>
          <p:nvPr/>
        </p:nvSpPr>
        <p:spPr>
          <a:xfrm>
            <a:off x="7192700" y="3596700"/>
            <a:ext cx="885300" cy="1546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992" name="Google Shape;992;p57">
            <a:extLst>
              <a:ext uri="{FF2B5EF4-FFF2-40B4-BE49-F238E27FC236}">
                <a16:creationId xmlns:a16="http://schemas.microsoft.com/office/drawing/2014/main" id="{E574FA14-E9B8-CEF5-5987-5AF81938F0C3}"/>
              </a:ext>
            </a:extLst>
          </p:cNvPr>
          <p:cNvSpPr/>
          <p:nvPr/>
        </p:nvSpPr>
        <p:spPr>
          <a:xfrm>
            <a:off x="6454450" y="3903900"/>
            <a:ext cx="2301600" cy="1239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989" name="Google Shape;989;p57">
            <a:extLst>
              <a:ext uri="{FF2B5EF4-FFF2-40B4-BE49-F238E27FC236}">
                <a16:creationId xmlns:a16="http://schemas.microsoft.com/office/drawing/2014/main" id="{A5579344-1586-56AF-1326-4841C65B2DBF}"/>
              </a:ext>
            </a:extLst>
          </p:cNvPr>
          <p:cNvSpPr txBox="1">
            <a:spLocks noGrp="1"/>
          </p:cNvSpPr>
          <p:nvPr>
            <p:ph type="body" idx="1"/>
          </p:nvPr>
        </p:nvSpPr>
        <p:spPr>
          <a:xfrm>
            <a:off x="720000" y="1071574"/>
            <a:ext cx="7704000" cy="4071925"/>
          </a:xfrm>
          <a:prstGeom prst="rect">
            <a:avLst/>
          </a:prstGeom>
        </p:spPr>
        <p:txBody>
          <a:bodyPr spcFirstLastPara="1" wrap="square" lIns="91425" tIns="91425" rIns="91425" bIns="91425" anchor="t" anchorCtr="0">
            <a:noAutofit/>
          </a:bodyPr>
          <a:lstStyle/>
          <a:p>
            <a:pPr marL="0" lvl="0" indent="0" algn="l" rtl="0">
              <a:spcBef>
                <a:spcPts val="300"/>
              </a:spcBef>
              <a:spcAft>
                <a:spcPts val="0"/>
              </a:spcAft>
              <a:buNone/>
            </a:pPr>
            <a:r>
              <a:rPr lang="tr-TR" sz="1200" noProof="1">
                <a:solidFill>
                  <a:schemeClr val="dk1"/>
                </a:solidFill>
              </a:rPr>
              <a:t>Sunumun hazırlanmasında yardımcı olan kaynaklar:</a:t>
            </a:r>
            <a:endParaRPr lang="en-GB" sz="1200" noProof="1">
              <a:solidFill>
                <a:schemeClr val="dk1"/>
              </a:solidFill>
            </a:endParaRPr>
          </a:p>
          <a:p>
            <a:pPr marL="0" lvl="0" indent="0" algn="l" rtl="0">
              <a:spcBef>
                <a:spcPts val="0"/>
              </a:spcBef>
              <a:spcAft>
                <a:spcPts val="0"/>
              </a:spcAft>
              <a:buNone/>
            </a:pPr>
            <a:r>
              <a:rPr lang="en-GB" sz="1800" b="1" noProof="1">
                <a:solidFill>
                  <a:schemeClr val="tx1">
                    <a:lumMod val="50000"/>
                    <a:lumOff val="50000"/>
                  </a:schemeClr>
                </a:solidFill>
              </a:rPr>
              <a:t>Bölücü duvar çeşitleri ve örnekleri</a:t>
            </a:r>
            <a:endParaRPr lang="en-GB" sz="1200" b="1" noProof="1">
              <a:solidFill>
                <a:schemeClr val="tx1">
                  <a:lumMod val="50000"/>
                  <a:lumOff val="50000"/>
                </a:schemeClr>
              </a:solidFill>
            </a:endParaRPr>
          </a:p>
          <a:p>
            <a:pPr marL="0" lvl="0" indent="0" algn="l" rtl="0">
              <a:spcBef>
                <a:spcPts val="0"/>
              </a:spcBef>
              <a:spcAft>
                <a:spcPts val="0"/>
              </a:spcAft>
              <a:buNone/>
            </a:pPr>
            <a:endParaRPr lang="en-GB" sz="1200" b="1" noProof="1">
              <a:solidFill>
                <a:schemeClr val="tx1">
                  <a:lumMod val="50000"/>
                  <a:lumOff val="50000"/>
                </a:schemeClr>
              </a:solidFill>
              <a:hlinkClick r:id="rId3"/>
            </a:endParaRPr>
          </a:p>
          <a:p>
            <a:pPr indent="-304800">
              <a:lnSpc>
                <a:spcPct val="100000"/>
              </a:lnSpc>
              <a:buSzPts val="1200"/>
            </a:pPr>
            <a:r>
              <a:rPr lang="tr-TR" sz="700" b="1" dirty="0">
                <a:hlinkClick r:id="rId3"/>
              </a:rPr>
              <a:t>https://www.stonewrap.com/urunler/kultur-tuglasi/terra</a:t>
            </a:r>
            <a:endParaRPr lang="tr-TR" sz="700" b="1" dirty="0"/>
          </a:p>
          <a:p>
            <a:pPr indent="-304800">
              <a:lnSpc>
                <a:spcPct val="100000"/>
              </a:lnSpc>
              <a:buSzPts val="1200"/>
            </a:pPr>
            <a:r>
              <a:rPr lang="tr-TR" sz="700" b="1" dirty="0">
                <a:solidFill>
                  <a:schemeClr val="tx1">
                    <a:lumMod val="50000"/>
                    <a:lumOff val="50000"/>
                  </a:schemeClr>
                </a:solidFill>
                <a:hlinkClick r:id="rId4">
                  <a:extLst>
                    <a:ext uri="{A12FA001-AC4F-418D-AE19-62706E023703}">
                      <ahyp:hlinkClr xmlns:ahyp="http://schemas.microsoft.com/office/drawing/2018/hyperlinkcolor" val="tx"/>
                    </a:ext>
                  </a:extLst>
                </a:hlinkClick>
              </a:rPr>
              <a:t>https://ozmeninsaat.com.tr/bolme-duvar/</a:t>
            </a:r>
            <a:endParaRPr lang="tr-TR" sz="700" b="1" noProof="1">
              <a:solidFill>
                <a:schemeClr val="tx1">
                  <a:lumMod val="50000"/>
                  <a:lumOff val="50000"/>
                </a:schemeClr>
              </a:solidFill>
            </a:endParaRPr>
          </a:p>
          <a:p>
            <a:pPr indent="-304800">
              <a:lnSpc>
                <a:spcPct val="100000"/>
              </a:lnSpc>
              <a:buSzPts val="1200"/>
            </a:pPr>
            <a:r>
              <a:rPr lang="tr-TR" sz="700" b="1" dirty="0">
                <a:hlinkClick r:id="rId5"/>
              </a:rPr>
              <a:t>https://evgezmesi.com/post/8778/avantajlari-ve-dezavantajlariyla-kerpic-ev-yapimi-ve-maliyeti</a:t>
            </a:r>
            <a:endParaRPr lang="tr-TR" sz="700" b="1" noProof="1">
              <a:solidFill>
                <a:schemeClr val="tx1"/>
              </a:solidFill>
            </a:endParaRPr>
          </a:p>
          <a:p>
            <a:pPr indent="-304800">
              <a:lnSpc>
                <a:spcPct val="100000"/>
              </a:lnSpc>
              <a:buSzPts val="1200"/>
            </a:pPr>
            <a:r>
              <a:rPr lang="tr-TR" sz="700" b="1" dirty="0">
                <a:solidFill>
                  <a:schemeClr val="tx1">
                    <a:lumMod val="50000"/>
                    <a:lumOff val="50000"/>
                  </a:schemeClr>
                </a:solidFill>
                <a:hlinkClick r:id="rId6">
                  <a:extLst>
                    <a:ext uri="{A12FA001-AC4F-418D-AE19-62706E023703}">
                      <ahyp:hlinkClr xmlns:ahyp="http://schemas.microsoft.com/office/drawing/2018/hyperlinkcolor" val="tx"/>
                    </a:ext>
                  </a:extLst>
                </a:hlinkClick>
              </a:rPr>
              <a:t>https://www.modernbahce.com/urun/kirmizi-kultur-tuglasi-ic-dis-cephe-kose-kolon-duvar-kaplama</a:t>
            </a:r>
            <a:endParaRPr lang="tr-TR" sz="700" b="1" noProof="1">
              <a:solidFill>
                <a:schemeClr val="tx1">
                  <a:lumMod val="50000"/>
                  <a:lumOff val="50000"/>
                </a:schemeClr>
              </a:solidFill>
            </a:endParaRPr>
          </a:p>
          <a:p>
            <a:r>
              <a:rPr lang="tr-TR" sz="700" b="1" dirty="0">
                <a:hlinkClick r:id="rId7"/>
              </a:rPr>
              <a:t>https://www.stoneplusturkiye.com/tas-ev-nasil-yapilmali/</a:t>
            </a:r>
            <a:endParaRPr lang="tr-TR" sz="700" b="1" dirty="0"/>
          </a:p>
          <a:p>
            <a:r>
              <a:rPr lang="tr-TR" sz="700" b="1" dirty="0">
                <a:solidFill>
                  <a:schemeClr val="tx1">
                    <a:lumMod val="50000"/>
                    <a:lumOff val="50000"/>
                  </a:schemeClr>
                </a:solidFill>
                <a:hlinkClick r:id="rId8">
                  <a:extLst>
                    <a:ext uri="{A12FA001-AC4F-418D-AE19-62706E023703}">
                      <ahyp:hlinkClr xmlns:ahyp="http://schemas.microsoft.com/office/drawing/2018/hyperlinkcolor" val="tx"/>
                    </a:ext>
                  </a:extLst>
                </a:hlinkClick>
              </a:rPr>
              <a:t>https://tr.made-in-china.com/co_tianyuanstone/product_Natural-Limestone-Castle-Wall-Cladding-Stone_uouyiggihg.html</a:t>
            </a:r>
            <a:endParaRPr lang="tr-TR" sz="700" b="1" dirty="0">
              <a:solidFill>
                <a:schemeClr val="tx1">
                  <a:lumMod val="50000"/>
                  <a:lumOff val="50000"/>
                </a:schemeClr>
              </a:solidFill>
            </a:endParaRPr>
          </a:p>
          <a:p>
            <a:r>
              <a:rPr lang="tr-TR" sz="700" b="1" dirty="0">
                <a:hlinkClick r:id="rId9"/>
              </a:rPr>
              <a:t>https://www.artasmermer.com.tr/uygulamalar/mermer/ic-cephe-ve-duvar-kaplama/</a:t>
            </a:r>
            <a:endParaRPr lang="tr-TR" sz="700" b="1" dirty="0"/>
          </a:p>
          <a:p>
            <a:r>
              <a:rPr lang="tr-TR" sz="700" b="1" dirty="0">
                <a:solidFill>
                  <a:schemeClr val="tx1">
                    <a:lumMod val="50000"/>
                    <a:lumOff val="50000"/>
                  </a:schemeClr>
                </a:solidFill>
                <a:hlinkClick r:id="rId10">
                  <a:extLst>
                    <a:ext uri="{A12FA001-AC4F-418D-AE19-62706E023703}">
                      <ahyp:hlinkClr xmlns:ahyp="http://schemas.microsoft.com/office/drawing/2018/hyperlinkcolor" val="tx"/>
                    </a:ext>
                  </a:extLst>
                </a:hlinkClick>
              </a:rPr>
              <a:t>https://www.cysinsaat.com.tr/tr/alcipan-bolme-duvar-1155</a:t>
            </a:r>
            <a:endParaRPr lang="tr-TR" sz="700" b="1" dirty="0">
              <a:solidFill>
                <a:schemeClr val="tx1">
                  <a:lumMod val="50000"/>
                  <a:lumOff val="50000"/>
                </a:schemeClr>
              </a:solidFill>
            </a:endParaRPr>
          </a:p>
          <a:p>
            <a:r>
              <a:rPr lang="tr-TR" sz="700" b="1" dirty="0">
                <a:hlinkClick r:id="rId11"/>
              </a:rPr>
              <a:t>https://www.aksaakustik.com/alcipan-bolme-duvar-ses-yalitimi/</a:t>
            </a:r>
            <a:endParaRPr lang="tr-TR" sz="700" b="1" dirty="0"/>
          </a:p>
          <a:p>
            <a:r>
              <a:rPr lang="tr-TR" sz="700" b="1" dirty="0">
                <a:solidFill>
                  <a:schemeClr val="tx1">
                    <a:lumMod val="50000"/>
                    <a:lumOff val="50000"/>
                  </a:schemeClr>
                </a:solidFill>
                <a:hlinkClick r:id="rId12">
                  <a:extLst>
                    <a:ext uri="{A12FA001-AC4F-418D-AE19-62706E023703}">
                      <ahyp:hlinkClr xmlns:ahyp="http://schemas.microsoft.com/office/drawing/2018/hyperlinkcolor" val="tx"/>
                    </a:ext>
                  </a:extLst>
                </a:hlinkClick>
              </a:rPr>
              <a:t>https://novaakustik.com/akustik-cozumler/akustik-ahsap-panel/</a:t>
            </a:r>
            <a:endParaRPr lang="tr-TR" sz="700" b="1" dirty="0">
              <a:solidFill>
                <a:schemeClr val="tx1">
                  <a:lumMod val="50000"/>
                  <a:lumOff val="50000"/>
                </a:schemeClr>
              </a:solidFill>
            </a:endParaRPr>
          </a:p>
          <a:p>
            <a:r>
              <a:rPr lang="tr-TR" sz="700" b="1" dirty="0">
                <a:hlinkClick r:id="rId13"/>
              </a:rPr>
              <a:t>https://www.alsimaluminyum.com/tr/urunlerimiz/kompozit-panel-sistemleri</a:t>
            </a:r>
            <a:endParaRPr lang="tr-TR" sz="700" b="1" dirty="0"/>
          </a:p>
          <a:p>
            <a:r>
              <a:rPr lang="tr-TR" sz="800" b="1" dirty="0">
                <a:solidFill>
                  <a:schemeClr val="tx1"/>
                </a:solidFill>
                <a:hlinkClick r:id="rId14">
                  <a:extLst>
                    <a:ext uri="{A12FA001-AC4F-418D-AE19-62706E023703}">
                      <ahyp:hlinkClr xmlns:ahyp="http://schemas.microsoft.com/office/drawing/2018/hyperlinkcolor" val="tx"/>
                    </a:ext>
                  </a:extLst>
                </a:hlinkClick>
              </a:rPr>
              <a:t>https://www.linkedin.com/pulse/man-ofis-b%C3%B6lme-duvar-sistemleri-mehmet-do%C4%9Fan-v60lf/</a:t>
            </a:r>
            <a:endParaRPr lang="tr-TR" sz="800" b="1" dirty="0">
              <a:solidFill>
                <a:schemeClr val="tx1"/>
              </a:solidFill>
            </a:endParaRPr>
          </a:p>
          <a:p>
            <a:r>
              <a:rPr lang="tr-TR" sz="800" b="1" dirty="0">
                <a:solidFill>
                  <a:schemeClr val="tx1">
                    <a:lumMod val="50000"/>
                    <a:lumOff val="50000"/>
                  </a:schemeClr>
                </a:solidFill>
                <a:hlinkClick r:id="rId15">
                  <a:extLst>
                    <a:ext uri="{A12FA001-AC4F-418D-AE19-62706E023703}">
                      <ahyp:hlinkClr xmlns:ahyp="http://schemas.microsoft.com/office/drawing/2018/hyperlinkcolor" val="tx"/>
                    </a:ext>
                  </a:extLst>
                </a:hlinkClick>
              </a:rPr>
              <a:t>https://manofis.com/lamine-cam-ile-temperli-cam-arasindaki-fark-nedir/</a:t>
            </a:r>
            <a:endParaRPr lang="tr-TR" sz="800" b="1" dirty="0">
              <a:solidFill>
                <a:schemeClr val="tx1">
                  <a:lumMod val="50000"/>
                  <a:lumOff val="50000"/>
                </a:schemeClr>
              </a:solidFill>
            </a:endParaRPr>
          </a:p>
          <a:p>
            <a:r>
              <a:rPr lang="tr-TR" sz="800" b="1" dirty="0">
                <a:solidFill>
                  <a:schemeClr val="tx1"/>
                </a:solidFill>
                <a:hlinkClick r:id="rId16">
                  <a:extLst>
                    <a:ext uri="{A12FA001-AC4F-418D-AE19-62706E023703}">
                      <ahyp:hlinkClr xmlns:ahyp="http://schemas.microsoft.com/office/drawing/2018/hyperlinkcolor" val="tx"/>
                    </a:ext>
                  </a:extLst>
                </a:hlinkClick>
              </a:rPr>
              <a:t>https://www.akustikmimarlik.com/akustik-cam.html</a:t>
            </a:r>
            <a:endParaRPr lang="tr-TR" sz="800" b="1" noProof="1">
              <a:solidFill>
                <a:schemeClr val="tx1"/>
              </a:solidFill>
            </a:endParaRPr>
          </a:p>
          <a:p>
            <a:r>
              <a:rPr lang="tr-TR" sz="800" b="1" dirty="0">
                <a:solidFill>
                  <a:schemeClr val="tx1">
                    <a:lumMod val="50000"/>
                    <a:lumOff val="50000"/>
                  </a:schemeClr>
                </a:solidFill>
                <a:hlinkClick r:id="rId17">
                  <a:extLst>
                    <a:ext uri="{A12FA001-AC4F-418D-AE19-62706E023703}">
                      <ahyp:hlinkClr xmlns:ahyp="http://schemas.microsoft.com/office/drawing/2018/hyperlinkcolor" val="tx"/>
                    </a:ext>
                  </a:extLst>
                </a:hlinkClick>
              </a:rPr>
              <a:t>https://tr.made-in-china.com/co_yiwandoor/product_Prefabricated-Alloy-Metal-Frame-Lightweight-Soundproof-Office-Full-Height-Tempered-Glass-Partition-Wall-Panel-Partition_yseueieoog.html</a:t>
            </a:r>
            <a:endParaRPr lang="tr-TR" sz="800" b="1" dirty="0">
              <a:solidFill>
                <a:schemeClr val="tx1">
                  <a:lumMod val="50000"/>
                  <a:lumOff val="50000"/>
                </a:schemeClr>
              </a:solidFill>
            </a:endParaRPr>
          </a:p>
          <a:p>
            <a:r>
              <a:rPr lang="tr-TR" sz="800" b="1" dirty="0">
                <a:hlinkClick r:id="rId18"/>
              </a:rPr>
              <a:t>https://www.bartayapi.com.tr/product/hareketli-bolme-duvar</a:t>
            </a:r>
            <a:endParaRPr lang="tr-TR" sz="800" b="1" dirty="0"/>
          </a:p>
          <a:p>
            <a:r>
              <a:rPr lang="tr-TR" sz="800" b="1" dirty="0">
                <a:solidFill>
                  <a:schemeClr val="tx1">
                    <a:lumMod val="50000"/>
                    <a:lumOff val="50000"/>
                  </a:schemeClr>
                </a:solidFill>
                <a:hlinkClick r:id="rId19">
                  <a:extLst>
                    <a:ext uri="{A12FA001-AC4F-418D-AE19-62706E023703}">
                      <ahyp:hlinkClr xmlns:ahyp="http://schemas.microsoft.com/office/drawing/2018/hyperlinkcolor" val="tx"/>
                    </a:ext>
                  </a:extLst>
                </a:hlinkClick>
              </a:rPr>
              <a:t>https://www.vetroli.com/z-katlanir-cam-sistemleri/</a:t>
            </a:r>
            <a:endParaRPr lang="tr-TR" sz="800" b="1" dirty="0">
              <a:solidFill>
                <a:schemeClr val="tx1">
                  <a:lumMod val="50000"/>
                  <a:lumOff val="50000"/>
                </a:schemeClr>
              </a:solidFill>
            </a:endParaRPr>
          </a:p>
          <a:p>
            <a:pPr>
              <a:lnSpc>
                <a:spcPct val="100000"/>
              </a:lnSpc>
            </a:pPr>
            <a:r>
              <a:rPr lang="tr-TR" sz="800" b="1" dirty="0">
                <a:hlinkClick r:id="rId20"/>
              </a:rPr>
              <a:t>https://www.modelaluminyuminsaat.com/urunlerimiz/pvc-pencere-ve-kapi-sistemleri/katlanir-pvc-pencere-ve-kapi-sistemleri/</a:t>
            </a:r>
            <a:endParaRPr lang="tr-TR" sz="800" b="1" dirty="0"/>
          </a:p>
          <a:p>
            <a:r>
              <a:rPr lang="tr-TR" sz="800" b="1" dirty="0">
                <a:solidFill>
                  <a:schemeClr val="tx1">
                    <a:lumMod val="50000"/>
                    <a:lumOff val="50000"/>
                  </a:schemeClr>
                </a:solidFill>
                <a:hlinkClick r:id="rId21">
                  <a:extLst>
                    <a:ext uri="{A12FA001-AC4F-418D-AE19-62706E023703}">
                      <ahyp:hlinkClr xmlns:ahyp="http://schemas.microsoft.com/office/drawing/2018/hyperlinkcolor" val="tx"/>
                    </a:ext>
                  </a:extLst>
                </a:hlinkClick>
              </a:rPr>
              <a:t>https://turkish.partitions-wall.com/supplier-472123p3-wooden-partition-wall</a:t>
            </a:r>
            <a:endParaRPr lang="tr-TR" sz="800" b="1" dirty="0">
              <a:solidFill>
                <a:schemeClr val="tx1">
                  <a:lumMod val="50000"/>
                  <a:lumOff val="50000"/>
                </a:schemeClr>
              </a:solidFill>
            </a:endParaRPr>
          </a:p>
          <a:p>
            <a:r>
              <a:rPr lang="tr-TR" sz="800" b="1" dirty="0">
                <a:hlinkClick r:id="rId22"/>
              </a:rPr>
              <a:t>https://www.cagdasdekor.com/blog/akordeon-kapilar-nerelerde-kullanilir-</a:t>
            </a:r>
            <a:endParaRPr lang="tr-TR" sz="800" b="1" dirty="0"/>
          </a:p>
          <a:p>
            <a:r>
              <a:rPr lang="tr-TR" sz="800" b="1" dirty="0">
                <a:solidFill>
                  <a:schemeClr val="tx1">
                    <a:lumMod val="50000"/>
                    <a:lumOff val="50000"/>
                  </a:schemeClr>
                </a:solidFill>
                <a:hlinkClick r:id="rId23">
                  <a:extLst>
                    <a:ext uri="{A12FA001-AC4F-418D-AE19-62706E023703}">
                      <ahyp:hlinkClr xmlns:ahyp="http://schemas.microsoft.com/office/drawing/2018/hyperlinkcolor" val="tx"/>
                    </a:ext>
                  </a:extLst>
                </a:hlinkClick>
              </a:rPr>
              <a:t>https://netamimarlik.com/hareketli-duvarlar/</a:t>
            </a:r>
            <a:endParaRPr lang="en-GB" sz="800" b="1" dirty="0">
              <a:solidFill>
                <a:schemeClr val="tx1">
                  <a:lumMod val="50000"/>
                  <a:lumOff val="50000"/>
                </a:schemeClr>
              </a:solidFill>
            </a:endParaRPr>
          </a:p>
          <a:p>
            <a:r>
              <a:rPr lang="tr-TR" sz="800" b="1" dirty="0">
                <a:hlinkClick r:id="rId24"/>
              </a:rPr>
              <a:t>https://turkish.partitions-walls.com/quality-21874196-acoustic-4-meter-high-operable-movable-partition-wall-for-church</a:t>
            </a:r>
            <a:endParaRPr lang="tr-TR" sz="800" b="1" dirty="0"/>
          </a:p>
          <a:p>
            <a:pPr marL="457200" lvl="0" indent="-304800" algn="l" rtl="0">
              <a:lnSpc>
                <a:spcPct val="100000"/>
              </a:lnSpc>
              <a:spcBef>
                <a:spcPts val="0"/>
              </a:spcBef>
              <a:spcAft>
                <a:spcPts val="0"/>
              </a:spcAft>
              <a:buSzPts val="1200"/>
              <a:buChar char="●"/>
            </a:pPr>
            <a:endParaRPr lang="en-GB" sz="1200" b="1" noProof="1">
              <a:solidFill>
                <a:schemeClr val="tx1">
                  <a:lumMod val="50000"/>
                  <a:lumOff val="50000"/>
                </a:schemeClr>
              </a:solidFill>
              <a:uFill>
                <a:noFill/>
              </a:uFill>
            </a:endParaRPr>
          </a:p>
          <a:p>
            <a:pPr marL="457200" lvl="0" indent="-304800" algn="l" rtl="0">
              <a:lnSpc>
                <a:spcPct val="100000"/>
              </a:lnSpc>
              <a:spcBef>
                <a:spcPts val="0"/>
              </a:spcBef>
              <a:spcAft>
                <a:spcPts val="0"/>
              </a:spcAft>
              <a:buSzPts val="1200"/>
              <a:buChar char="●"/>
            </a:pPr>
            <a:endParaRPr lang="tr-TR" sz="1200" b="1" noProof="1">
              <a:solidFill>
                <a:schemeClr val="tx1">
                  <a:lumMod val="50000"/>
                  <a:lumOff val="50000"/>
                </a:schemeClr>
              </a:solidFill>
            </a:endParaRPr>
          </a:p>
        </p:txBody>
      </p:sp>
    </p:spTree>
    <p:extLst>
      <p:ext uri="{BB962C8B-B14F-4D97-AF65-F5344CB8AC3E}">
        <p14:creationId xmlns:p14="http://schemas.microsoft.com/office/powerpoint/2010/main" val="37633336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87">
          <a:extLst>
            <a:ext uri="{FF2B5EF4-FFF2-40B4-BE49-F238E27FC236}">
              <a16:creationId xmlns:a16="http://schemas.microsoft.com/office/drawing/2014/main" id="{29A60081-5C6C-612D-BD87-7C54071BCC06}"/>
            </a:ext>
          </a:extLst>
        </p:cNvPr>
        <p:cNvGrpSpPr/>
        <p:nvPr/>
      </p:nvGrpSpPr>
      <p:grpSpPr>
        <a:xfrm>
          <a:off x="0" y="0"/>
          <a:ext cx="0" cy="0"/>
          <a:chOff x="0" y="0"/>
          <a:chExt cx="0" cy="0"/>
        </a:xfrm>
      </p:grpSpPr>
      <p:sp>
        <p:nvSpPr>
          <p:cNvPr id="989" name="Google Shape;989;p57">
            <a:extLst>
              <a:ext uri="{FF2B5EF4-FFF2-40B4-BE49-F238E27FC236}">
                <a16:creationId xmlns:a16="http://schemas.microsoft.com/office/drawing/2014/main" id="{87334969-9E1C-A936-51ED-2823934DAD60}"/>
              </a:ext>
            </a:extLst>
          </p:cNvPr>
          <p:cNvSpPr txBox="1">
            <a:spLocks noGrp="1"/>
          </p:cNvSpPr>
          <p:nvPr>
            <p:ph type="body" idx="1"/>
          </p:nvPr>
        </p:nvSpPr>
        <p:spPr>
          <a:xfrm>
            <a:off x="720000" y="445026"/>
            <a:ext cx="7704000" cy="4698474"/>
          </a:xfrm>
          <a:prstGeom prst="rect">
            <a:avLst/>
          </a:prstGeom>
        </p:spPr>
        <p:txBody>
          <a:bodyPr spcFirstLastPara="1" wrap="square" lIns="91425" tIns="91425" rIns="91425" bIns="91425" anchor="t" anchorCtr="0">
            <a:noAutofit/>
          </a:bodyPr>
          <a:lstStyle/>
          <a:p>
            <a:r>
              <a:rPr lang="tr-TR" sz="700" b="1" dirty="0">
                <a:solidFill>
                  <a:schemeClr val="tx1">
                    <a:lumMod val="50000"/>
                    <a:lumOff val="50000"/>
                  </a:schemeClr>
                </a:solidFill>
                <a:hlinkClick r:id="rId3">
                  <a:extLst>
                    <a:ext uri="{A12FA001-AC4F-418D-AE19-62706E023703}">
                      <ahyp:hlinkClr xmlns:ahyp="http://schemas.microsoft.com/office/drawing/2018/hyperlinkcolor" val="tx"/>
                    </a:ext>
                  </a:extLst>
                </a:hlinkClick>
              </a:rPr>
              <a:t>https://manofis.com/urun/f500-jaluzili-ofis-bolme-sistemleri/</a:t>
            </a:r>
            <a:endParaRPr lang="tr-TR" sz="700" b="1" dirty="0">
              <a:solidFill>
                <a:schemeClr val="tx1">
                  <a:lumMod val="50000"/>
                  <a:lumOff val="50000"/>
                </a:schemeClr>
              </a:solidFill>
            </a:endParaRPr>
          </a:p>
          <a:p>
            <a:r>
              <a:rPr lang="tr-TR" sz="700" b="1" dirty="0">
                <a:hlinkClick r:id="rId4"/>
              </a:rPr>
              <a:t>https://www.theglobeandmail.com/life/home-and-garden/design/latticework-a-beautiful-yet-functional-way-to-divide-aspace/article37432691/</a:t>
            </a:r>
            <a:endParaRPr lang="en-GB" sz="700" b="1" dirty="0">
              <a:solidFill>
                <a:schemeClr val="tx1">
                  <a:lumMod val="50000"/>
                  <a:lumOff val="50000"/>
                </a:schemeClr>
              </a:solidFill>
              <a:hlinkClick r:id="rId5">
                <a:extLst>
                  <a:ext uri="{A12FA001-AC4F-418D-AE19-62706E023703}">
                    <ahyp:hlinkClr xmlns:ahyp="http://schemas.microsoft.com/office/drawing/2018/hyperlinkcolor" val="tx"/>
                  </a:ext>
                </a:extLst>
              </a:hlinkClick>
            </a:endParaRPr>
          </a:p>
          <a:p>
            <a:r>
              <a:rPr lang="tr-TR" sz="700" b="1" dirty="0">
                <a:solidFill>
                  <a:schemeClr val="tx1">
                    <a:lumMod val="50000"/>
                    <a:lumOff val="50000"/>
                  </a:schemeClr>
                </a:solidFill>
                <a:hlinkClick r:id="rId5">
                  <a:extLst>
                    <a:ext uri="{A12FA001-AC4F-418D-AE19-62706E023703}">
                      <ahyp:hlinkClr xmlns:ahyp="http://schemas.microsoft.com/office/drawing/2018/hyperlinkcolor" val="tx"/>
                    </a:ext>
                  </a:extLst>
                </a:hlinkClick>
              </a:rPr>
              <a:t>https://www.aspacelik.com.tr/hizmetler/cnc-kesim-mesh/</a:t>
            </a:r>
            <a:endParaRPr lang="tr-TR" sz="700" b="1" dirty="0">
              <a:solidFill>
                <a:schemeClr val="tx1">
                  <a:lumMod val="50000"/>
                  <a:lumOff val="50000"/>
                </a:schemeClr>
              </a:solidFill>
            </a:endParaRPr>
          </a:p>
          <a:p>
            <a:r>
              <a:rPr lang="tr-TR" sz="700" b="1" dirty="0">
                <a:hlinkClick r:id="rId6"/>
              </a:rPr>
              <a:t>https://www.betonpaneller.com/</a:t>
            </a:r>
            <a:endParaRPr lang="tr-TR" sz="700" b="1" dirty="0"/>
          </a:p>
          <a:p>
            <a:r>
              <a:rPr lang="tr-TR" sz="700" b="1" dirty="0">
                <a:solidFill>
                  <a:schemeClr val="tx1">
                    <a:lumMod val="50000"/>
                    <a:lumOff val="50000"/>
                  </a:schemeClr>
                </a:solidFill>
                <a:hlinkClick r:id="rId7">
                  <a:extLst>
                    <a:ext uri="{A12FA001-AC4F-418D-AE19-62706E023703}">
                      <ahyp:hlinkClr xmlns:ahyp="http://schemas.microsoft.com/office/drawing/2018/hyperlinkcolor" val="tx"/>
                    </a:ext>
                  </a:extLst>
                </a:hlinkClick>
              </a:rPr>
              <a:t>https://www.wallcoveringpanel.com/yapi-kaplama-dekorasyon-malzemeleri-rocca-offwhite-tas-gorunumlu-duvar-paneli</a:t>
            </a:r>
            <a:endParaRPr lang="tr-TR" sz="700" b="1" dirty="0">
              <a:solidFill>
                <a:schemeClr val="tx1">
                  <a:lumMod val="50000"/>
                  <a:lumOff val="50000"/>
                </a:schemeClr>
              </a:solidFill>
            </a:endParaRPr>
          </a:p>
          <a:p>
            <a:r>
              <a:rPr lang="tr-TR" sz="700" b="1" dirty="0">
                <a:hlinkClick r:id="rId8"/>
              </a:rPr>
              <a:t>https://www.amasyadekorasyon.com/tas-kaplama-uygulamalari/</a:t>
            </a:r>
            <a:endParaRPr lang="tr-TR" sz="700" b="1" dirty="0"/>
          </a:p>
          <a:p>
            <a:r>
              <a:rPr lang="tr-TR" sz="700" b="1" dirty="0">
                <a:solidFill>
                  <a:schemeClr val="tx1">
                    <a:lumMod val="50000"/>
                    <a:lumOff val="50000"/>
                  </a:schemeClr>
                </a:solidFill>
                <a:hlinkClick r:id="rId9">
                  <a:extLst>
                    <a:ext uri="{A12FA001-AC4F-418D-AE19-62706E023703}">
                      <ahyp:hlinkClr xmlns:ahyp="http://schemas.microsoft.com/office/drawing/2018/hyperlinkcolor" val="tx"/>
                    </a:ext>
                  </a:extLst>
                </a:hlinkClick>
              </a:rPr>
              <a:t>https://www.dekorcenneti.com/en-trend-strafor-duvar-panelleri/</a:t>
            </a:r>
            <a:endParaRPr lang="en-GB" sz="700" b="1" dirty="0">
              <a:solidFill>
                <a:schemeClr val="tx1">
                  <a:lumMod val="50000"/>
                  <a:lumOff val="50000"/>
                </a:schemeClr>
              </a:solidFill>
            </a:endParaRPr>
          </a:p>
          <a:p>
            <a:r>
              <a:rPr lang="tr-TR" sz="700" b="1" u="sng" noProof="1">
                <a:solidFill>
                  <a:schemeClr val="dk1"/>
                </a:solidFill>
                <a:uFill>
                  <a:noFill/>
                </a:uFill>
                <a:hlinkClick r:id="rId10"/>
              </a:rPr>
              <a:t>https://www.dekorsende.com/blog/icerik/yapay-dikey-bahce-edinmeniz-icin-4-neden</a:t>
            </a:r>
            <a:endParaRPr lang="en-GB" sz="700" b="1" u="sng" noProof="1">
              <a:uFill>
                <a:noFill/>
              </a:uFill>
            </a:endParaRPr>
          </a:p>
          <a:p>
            <a:r>
              <a:rPr lang="tr-TR" sz="700" b="1" noProof="1">
                <a:solidFill>
                  <a:schemeClr val="tx1">
                    <a:lumMod val="50000"/>
                    <a:lumOff val="50000"/>
                  </a:schemeClr>
                </a:solidFill>
                <a:hlinkClick r:id="rId11">
                  <a:extLst>
                    <a:ext uri="{A12FA001-AC4F-418D-AE19-62706E023703}">
                      <ahyp:hlinkClr xmlns:ahyp="http://schemas.microsoft.com/office/drawing/2018/hyperlinkcolor" val="tx"/>
                    </a:ext>
                  </a:extLst>
                </a:hlinkClick>
              </a:rPr>
              <a:t>https://tr.pinterest.com/pin/68748091607/</a:t>
            </a:r>
            <a:endParaRPr lang="en-GB" sz="700" b="1" noProof="1">
              <a:solidFill>
                <a:schemeClr val="tx1">
                  <a:lumMod val="50000"/>
                  <a:lumOff val="50000"/>
                </a:schemeClr>
              </a:solidFill>
            </a:endParaRPr>
          </a:p>
          <a:p>
            <a:r>
              <a:rPr lang="tr-TR" sz="700" b="1" noProof="1">
                <a:solidFill>
                  <a:schemeClr val="dk1"/>
                </a:solidFill>
                <a:hlinkClick r:id="rId12"/>
              </a:rPr>
              <a:t>https://turkish.alibaba.com/g/metal-trellis-designs.html</a:t>
            </a:r>
            <a:endParaRPr lang="en-GB" sz="700" b="1" noProof="1"/>
          </a:p>
          <a:p>
            <a:r>
              <a:rPr lang="tr-TR" sz="700" b="1" noProof="1">
                <a:solidFill>
                  <a:schemeClr val="tx1">
                    <a:lumMod val="50000"/>
                    <a:lumOff val="50000"/>
                  </a:schemeClr>
                </a:solidFill>
                <a:hlinkClick r:id="rId13">
                  <a:extLst>
                    <a:ext uri="{A12FA001-AC4F-418D-AE19-62706E023703}">
                      <ahyp:hlinkClr xmlns:ahyp="http://schemas.microsoft.com/office/drawing/2018/hyperlinkcolor" val="tx"/>
                    </a:ext>
                  </a:extLst>
                </a:hlinkClick>
              </a:rPr>
              <a:t>https://tr.pinterest.com/pin/2251868555746226/</a:t>
            </a:r>
            <a:endParaRPr lang="en-GB" sz="700" b="1" noProof="1">
              <a:solidFill>
                <a:schemeClr val="tx1">
                  <a:lumMod val="50000"/>
                  <a:lumOff val="50000"/>
                </a:schemeClr>
              </a:solidFill>
            </a:endParaRPr>
          </a:p>
          <a:p>
            <a:r>
              <a:rPr lang="tr-TR" sz="700" b="1" noProof="1">
                <a:solidFill>
                  <a:schemeClr val="dk1"/>
                </a:solidFill>
                <a:hlinkClick r:id="rId14"/>
              </a:rPr>
              <a:t>https://tr.pinterest.com/pin/10414642882036110/</a:t>
            </a:r>
            <a:endParaRPr lang="en-GB" sz="700" b="1" noProof="1">
              <a:solidFill>
                <a:schemeClr val="dk1"/>
              </a:solidFill>
            </a:endParaRPr>
          </a:p>
          <a:p>
            <a:r>
              <a:rPr lang="tr-TR" sz="700" b="1" noProof="1">
                <a:solidFill>
                  <a:schemeClr val="tx1">
                    <a:lumMod val="50000"/>
                    <a:lumOff val="50000"/>
                  </a:schemeClr>
                </a:solidFill>
                <a:hlinkClick r:id="rId15">
                  <a:extLst>
                    <a:ext uri="{A12FA001-AC4F-418D-AE19-62706E023703}">
                      <ahyp:hlinkClr xmlns:ahyp="http://schemas.microsoft.com/office/drawing/2018/hyperlinkcolor" val="tx"/>
                    </a:ext>
                  </a:extLst>
                </a:hlinkClick>
              </a:rPr>
              <a:t>https://blog2.armut.com/blog/yeni-trend-yasayan-duvarlar</a:t>
            </a:r>
            <a:endParaRPr lang="en-GB" sz="700" b="1" noProof="1">
              <a:solidFill>
                <a:schemeClr val="tx1">
                  <a:lumMod val="50000"/>
                  <a:lumOff val="50000"/>
                </a:schemeClr>
              </a:solidFill>
            </a:endParaRPr>
          </a:p>
          <a:p>
            <a:r>
              <a:rPr lang="tr-TR" sz="700" b="1" noProof="1">
                <a:solidFill>
                  <a:schemeClr val="dk1"/>
                </a:solidFill>
                <a:hlinkClick r:id="rId16"/>
              </a:rPr>
              <a:t>https://casavogue.globo.com/Arquitetura/Paisagismo/noticia/2021/03/pallets-com-plantas-quais-especies-indicadas-e-cuidados.html</a:t>
            </a:r>
            <a:endParaRPr lang="en-GB" sz="700" b="1" noProof="1"/>
          </a:p>
          <a:p>
            <a:r>
              <a:rPr lang="tr-TR" sz="700" b="1" noProof="1">
                <a:solidFill>
                  <a:schemeClr val="tx1">
                    <a:lumMod val="50000"/>
                    <a:lumOff val="50000"/>
                  </a:schemeClr>
                </a:solidFill>
                <a:hlinkClick r:id="rId17">
                  <a:extLst>
                    <a:ext uri="{A12FA001-AC4F-418D-AE19-62706E023703}">
                      <ahyp:hlinkClr xmlns:ahyp="http://schemas.microsoft.com/office/drawing/2018/hyperlinkcolor" val="tx"/>
                    </a:ext>
                  </a:extLst>
                </a:hlinkClick>
              </a:rPr>
              <a:t>https://pafeplantscenter.com/</a:t>
            </a:r>
            <a:endParaRPr lang="en-GB" sz="700" b="1" noProof="1">
              <a:solidFill>
                <a:schemeClr val="tx1">
                  <a:lumMod val="50000"/>
                  <a:lumOff val="50000"/>
                </a:schemeClr>
              </a:solidFill>
            </a:endParaRPr>
          </a:p>
          <a:p>
            <a:r>
              <a:rPr lang="tr-TR" sz="700" b="1" noProof="1">
                <a:solidFill>
                  <a:schemeClr val="dk1"/>
                </a:solidFill>
                <a:hlinkClick r:id="rId18"/>
              </a:rPr>
              <a:t>https://yosunlife.com/hizmetlerimiz/yosun-duvar/</a:t>
            </a:r>
            <a:endParaRPr lang="en-GB" sz="700" b="1" noProof="1"/>
          </a:p>
          <a:p>
            <a:r>
              <a:rPr lang="tr-TR" sz="700" b="1" noProof="1">
                <a:solidFill>
                  <a:schemeClr val="tx1">
                    <a:lumMod val="50000"/>
                    <a:lumOff val="50000"/>
                  </a:schemeClr>
                </a:solidFill>
                <a:hlinkClick r:id="rId19">
                  <a:extLst>
                    <a:ext uri="{A12FA001-AC4F-418D-AE19-62706E023703}">
                      <ahyp:hlinkClr xmlns:ahyp="http://schemas.microsoft.com/office/drawing/2018/hyperlinkcolor" val="tx"/>
                    </a:ext>
                  </a:extLst>
                </a:hlinkClick>
              </a:rPr>
              <a:t>https://tr.pinterest.com/pin/446419381833287729/</a:t>
            </a:r>
            <a:endParaRPr lang="en-GB" sz="700" b="1" noProof="1">
              <a:solidFill>
                <a:schemeClr val="tx1">
                  <a:lumMod val="50000"/>
                  <a:lumOff val="50000"/>
                </a:schemeClr>
              </a:solidFill>
            </a:endParaRPr>
          </a:p>
          <a:p>
            <a:r>
              <a:rPr lang="tr-TR" sz="700" b="1" noProof="1">
                <a:hlinkClick r:id="rId20"/>
              </a:rPr>
              <a:t>https://tr.pinterest.com/pin/23503229298735302/</a:t>
            </a:r>
            <a:endParaRPr lang="en-GB" sz="700" b="1" noProof="1"/>
          </a:p>
          <a:p>
            <a:r>
              <a:rPr lang="tr-TR" sz="700" b="1" noProof="1">
                <a:solidFill>
                  <a:schemeClr val="tx1">
                    <a:lumMod val="50000"/>
                    <a:lumOff val="50000"/>
                  </a:schemeClr>
                </a:solidFill>
                <a:hlinkClick r:id="rId20">
                  <a:extLst>
                    <a:ext uri="{A12FA001-AC4F-418D-AE19-62706E023703}">
                      <ahyp:hlinkClr xmlns:ahyp="http://schemas.microsoft.com/office/drawing/2018/hyperlinkcolor" val="tx"/>
                    </a:ext>
                  </a:extLst>
                </a:hlinkClick>
              </a:rPr>
              <a:t>https://tr.pinterest.com/pin/23503229298735302/</a:t>
            </a:r>
            <a:endParaRPr lang="en-GB" sz="700" b="1" noProof="1">
              <a:solidFill>
                <a:schemeClr val="tx1">
                  <a:lumMod val="50000"/>
                  <a:lumOff val="50000"/>
                </a:schemeClr>
              </a:solidFill>
            </a:endParaRPr>
          </a:p>
          <a:p>
            <a:r>
              <a:rPr lang="tr-TR" sz="700" b="1" noProof="1">
                <a:solidFill>
                  <a:schemeClr val="dk1"/>
                </a:solidFill>
                <a:hlinkClick r:id="rId21"/>
              </a:rPr>
              <a:t>https://tr.pinterest.com/pin/47710077298899071/</a:t>
            </a:r>
            <a:endParaRPr lang="en-GB" sz="700" b="1" noProof="1">
              <a:solidFill>
                <a:schemeClr val="dk1"/>
              </a:solidFill>
            </a:endParaRPr>
          </a:p>
          <a:p>
            <a:r>
              <a:rPr lang="tr-TR" sz="700" b="1" noProof="1">
                <a:solidFill>
                  <a:schemeClr val="tx1">
                    <a:lumMod val="50000"/>
                    <a:lumOff val="50000"/>
                  </a:schemeClr>
                </a:solidFill>
                <a:hlinkClick r:id="rId22">
                  <a:extLst>
                    <a:ext uri="{A12FA001-AC4F-418D-AE19-62706E023703}">
                      <ahyp:hlinkClr xmlns:ahyp="http://schemas.microsoft.com/office/drawing/2018/hyperlinkcolor" val="tx"/>
                    </a:ext>
                  </a:extLst>
                </a:hlinkClick>
              </a:rPr>
              <a:t>https://tr.pinterest.com/pin/448037862948714986/</a:t>
            </a:r>
            <a:endParaRPr lang="en-GB" sz="700" b="1" noProof="1">
              <a:solidFill>
                <a:schemeClr val="tx1">
                  <a:lumMod val="50000"/>
                  <a:lumOff val="50000"/>
                </a:schemeClr>
              </a:solidFill>
            </a:endParaRPr>
          </a:p>
          <a:p>
            <a:r>
              <a:rPr lang="tr-TR" sz="700" b="1" noProof="1">
                <a:solidFill>
                  <a:schemeClr val="dk1"/>
                </a:solidFill>
                <a:hlinkClick r:id="rId23"/>
              </a:rPr>
              <a:t>https://tr.pinterest.com/pin/27232772740215351/</a:t>
            </a:r>
            <a:endParaRPr lang="en-GB" sz="700" b="1" noProof="1"/>
          </a:p>
          <a:p>
            <a:r>
              <a:rPr lang="tr-TR" sz="700" b="1" noProof="1">
                <a:solidFill>
                  <a:schemeClr val="tx1">
                    <a:lumMod val="50000"/>
                    <a:lumOff val="50000"/>
                  </a:schemeClr>
                </a:solidFill>
                <a:hlinkClick r:id="rId24">
                  <a:extLst>
                    <a:ext uri="{A12FA001-AC4F-418D-AE19-62706E023703}">
                      <ahyp:hlinkClr xmlns:ahyp="http://schemas.microsoft.com/office/drawing/2018/hyperlinkcolor" val="tx"/>
                    </a:ext>
                  </a:extLst>
                </a:hlinkClick>
              </a:rPr>
              <a:t>https://tr.pinterest.com/pin/54676582971041924/</a:t>
            </a:r>
            <a:endParaRPr lang="en-GB" sz="700" b="1" noProof="1">
              <a:solidFill>
                <a:schemeClr val="tx1">
                  <a:lumMod val="50000"/>
                  <a:lumOff val="50000"/>
                </a:schemeClr>
              </a:solidFill>
            </a:endParaRPr>
          </a:p>
          <a:p>
            <a:r>
              <a:rPr lang="tr-TR" sz="700" b="1" noProof="1">
                <a:solidFill>
                  <a:schemeClr val="dk1"/>
                </a:solidFill>
                <a:hlinkClick r:id="rId25"/>
              </a:rPr>
              <a:t>https://tr.pinterest.com/pin/82401868177191388/</a:t>
            </a:r>
            <a:endParaRPr lang="en-GB" sz="700" b="1" noProof="1"/>
          </a:p>
          <a:p>
            <a:r>
              <a:rPr lang="tr-TR" sz="700" b="1" noProof="1">
                <a:solidFill>
                  <a:schemeClr val="tx1">
                    <a:lumMod val="50000"/>
                    <a:lumOff val="50000"/>
                  </a:schemeClr>
                </a:solidFill>
                <a:hlinkClick r:id="rId26">
                  <a:extLst>
                    <a:ext uri="{A12FA001-AC4F-418D-AE19-62706E023703}">
                      <ahyp:hlinkClr xmlns:ahyp="http://schemas.microsoft.com/office/drawing/2018/hyperlinkcolor" val="tx"/>
                    </a:ext>
                  </a:extLst>
                </a:hlinkClick>
              </a:rPr>
              <a:t>https://turkish.alibaba.com/product-detail/Decorative-interior-wall-cladding-New-Laser-62408707973.html</a:t>
            </a:r>
            <a:endParaRPr lang="en-GB" sz="700" b="1" noProof="1">
              <a:solidFill>
                <a:schemeClr val="tx1">
                  <a:lumMod val="50000"/>
                  <a:lumOff val="50000"/>
                </a:schemeClr>
              </a:solidFill>
            </a:endParaRPr>
          </a:p>
          <a:p>
            <a:r>
              <a:rPr lang="tr-TR" sz="700" b="1" noProof="1">
                <a:solidFill>
                  <a:schemeClr val="tx1"/>
                </a:solidFill>
                <a:hlinkClick r:id="rId27">
                  <a:extLst>
                    <a:ext uri="{A12FA001-AC4F-418D-AE19-62706E023703}">
                      <ahyp:hlinkClr xmlns:ahyp="http://schemas.microsoft.com/office/drawing/2018/hyperlinkcolor" val="tx"/>
                    </a:ext>
                  </a:extLst>
                </a:hlinkClick>
              </a:rPr>
              <a:t>https://ru.pinterest.com/pin/470485492343777698/</a:t>
            </a:r>
            <a:endParaRPr lang="en-GB" sz="700" b="1" noProof="1">
              <a:solidFill>
                <a:schemeClr val="tx1"/>
              </a:solidFill>
            </a:endParaRPr>
          </a:p>
          <a:p>
            <a:r>
              <a:rPr lang="tr-TR" sz="700" b="1" noProof="1">
                <a:solidFill>
                  <a:schemeClr val="tx1">
                    <a:lumMod val="50000"/>
                    <a:lumOff val="50000"/>
                  </a:schemeClr>
                </a:solidFill>
                <a:hlinkClick r:id="rId28">
                  <a:extLst>
                    <a:ext uri="{A12FA001-AC4F-418D-AE19-62706E023703}">
                      <ahyp:hlinkClr xmlns:ahyp="http://schemas.microsoft.com/office/drawing/2018/hyperlinkcolor" val="tx"/>
                    </a:ext>
                  </a:extLst>
                </a:hlinkClick>
              </a:rPr>
              <a:t>https://in.pinterest.com/pin/618330223867843299/</a:t>
            </a:r>
            <a:endParaRPr lang="en-GB" sz="700" b="1" noProof="1">
              <a:solidFill>
                <a:schemeClr val="tx1">
                  <a:lumMod val="50000"/>
                  <a:lumOff val="50000"/>
                </a:schemeClr>
              </a:solidFill>
            </a:endParaRPr>
          </a:p>
          <a:p>
            <a:r>
              <a:rPr lang="tr-TR" sz="700" b="1" noProof="1">
                <a:solidFill>
                  <a:schemeClr val="dk1"/>
                </a:solidFill>
                <a:hlinkClick r:id="rId29"/>
              </a:rPr>
              <a:t>https://tr.pinterest.com/pin/27654985207160295/</a:t>
            </a:r>
            <a:endParaRPr lang="en-GB" sz="700" b="1" noProof="1">
              <a:solidFill>
                <a:schemeClr val="dk1"/>
              </a:solidFill>
            </a:endParaRPr>
          </a:p>
          <a:p>
            <a:r>
              <a:rPr lang="tr-TR" sz="700" b="1" noProof="1">
                <a:solidFill>
                  <a:schemeClr val="tx1">
                    <a:lumMod val="50000"/>
                    <a:lumOff val="50000"/>
                  </a:schemeClr>
                </a:solidFill>
                <a:hlinkClick r:id="rId30">
                  <a:extLst>
                    <a:ext uri="{A12FA001-AC4F-418D-AE19-62706E023703}">
                      <ahyp:hlinkClr xmlns:ahyp="http://schemas.microsoft.com/office/drawing/2018/hyperlinkcolor" val="tx"/>
                    </a:ext>
                  </a:extLst>
                </a:hlinkClick>
              </a:rPr>
              <a:t>https://tr.pinterest.com/pin/250653535506604906/</a:t>
            </a:r>
            <a:endParaRPr lang="en-GB" sz="700" b="1" noProof="1">
              <a:solidFill>
                <a:schemeClr val="tx1">
                  <a:lumMod val="50000"/>
                  <a:lumOff val="50000"/>
                </a:schemeClr>
              </a:solidFill>
            </a:endParaRPr>
          </a:p>
          <a:p>
            <a:r>
              <a:rPr lang="tr-TR" sz="700" b="1" noProof="1">
                <a:hlinkClick r:id="rId31"/>
              </a:rPr>
              <a:t>https://tr.pinterest.com/pin/53409945576893897/</a:t>
            </a:r>
            <a:endParaRPr lang="en-GB" sz="700" b="1" noProof="1"/>
          </a:p>
          <a:p>
            <a:r>
              <a:rPr lang="tr-TR" sz="700" b="1" noProof="1">
                <a:solidFill>
                  <a:schemeClr val="tx1">
                    <a:lumMod val="50000"/>
                    <a:lumOff val="50000"/>
                  </a:schemeClr>
                </a:solidFill>
                <a:hlinkClick r:id="rId32">
                  <a:extLst>
                    <a:ext uri="{A12FA001-AC4F-418D-AE19-62706E023703}">
                      <ahyp:hlinkClr xmlns:ahyp="http://schemas.microsoft.com/office/drawing/2018/hyperlinkcolor" val="tx"/>
                    </a:ext>
                  </a:extLst>
                </a:hlinkClick>
              </a:rPr>
              <a:t>https://tr.pinterest.com/pin/271834527495770825/</a:t>
            </a:r>
            <a:endParaRPr lang="en-GB" sz="700" b="1" noProof="1">
              <a:solidFill>
                <a:schemeClr val="tx1">
                  <a:lumMod val="50000"/>
                  <a:lumOff val="50000"/>
                </a:schemeClr>
              </a:solidFill>
            </a:endParaRPr>
          </a:p>
          <a:p>
            <a:r>
              <a:rPr lang="tr-TR" sz="700" b="1" noProof="1">
                <a:hlinkClick r:id="rId33"/>
              </a:rPr>
              <a:t>https://tr.pinterest.com/pin/42643527717181366/</a:t>
            </a:r>
            <a:endParaRPr lang="en-GB" sz="700" b="1" noProof="1"/>
          </a:p>
          <a:p>
            <a:r>
              <a:rPr lang="tr-TR" sz="700" b="1" noProof="1">
                <a:solidFill>
                  <a:schemeClr val="tx1">
                    <a:lumMod val="50000"/>
                    <a:lumOff val="50000"/>
                  </a:schemeClr>
                </a:solidFill>
                <a:hlinkClick r:id="rId34">
                  <a:extLst>
                    <a:ext uri="{A12FA001-AC4F-418D-AE19-62706E023703}">
                      <ahyp:hlinkClr xmlns:ahyp="http://schemas.microsoft.com/office/drawing/2018/hyperlinkcolor" val="tx"/>
                    </a:ext>
                  </a:extLst>
                </a:hlinkClick>
              </a:rPr>
              <a:t>https://tr.pinterest.com/pin/38562140556564921/</a:t>
            </a:r>
            <a:endParaRPr lang="en-GB" sz="700" b="1" noProof="1">
              <a:solidFill>
                <a:schemeClr val="tx1">
                  <a:lumMod val="50000"/>
                  <a:lumOff val="50000"/>
                </a:schemeClr>
              </a:solidFill>
            </a:endParaRPr>
          </a:p>
          <a:p>
            <a:r>
              <a:rPr lang="tr-TR" sz="700" b="1" noProof="1">
                <a:solidFill>
                  <a:schemeClr val="dk1"/>
                </a:solidFill>
                <a:hlinkClick r:id="rId35"/>
              </a:rPr>
              <a:t>https://tr.pinterest.com/pin/1148066130013916779/</a:t>
            </a:r>
            <a:endParaRPr lang="en-GB" sz="700" b="1" noProof="1">
              <a:solidFill>
                <a:schemeClr val="dk1"/>
              </a:solidFill>
            </a:endParaRPr>
          </a:p>
          <a:p>
            <a:r>
              <a:rPr lang="tr-TR" sz="700" b="1" noProof="1">
                <a:solidFill>
                  <a:schemeClr val="tx1">
                    <a:lumMod val="50000"/>
                    <a:lumOff val="50000"/>
                  </a:schemeClr>
                </a:solidFill>
                <a:hlinkClick r:id="rId36">
                  <a:extLst>
                    <a:ext uri="{A12FA001-AC4F-418D-AE19-62706E023703}">
                      <ahyp:hlinkClr xmlns:ahyp="http://schemas.microsoft.com/office/drawing/2018/hyperlinkcolor" val="tx"/>
                    </a:ext>
                  </a:extLst>
                </a:hlinkClick>
              </a:rPr>
              <a:t>https://tr.pinterest.com/pin/68747899421/</a:t>
            </a:r>
            <a:endParaRPr lang="en-GB" sz="700" b="1" noProof="1">
              <a:solidFill>
                <a:schemeClr val="tx1">
                  <a:lumMod val="50000"/>
                  <a:lumOff val="50000"/>
                </a:schemeClr>
              </a:solidFill>
            </a:endParaRPr>
          </a:p>
          <a:p>
            <a:endParaRPr lang="tr-TR" sz="1200" b="1" dirty="0">
              <a:solidFill>
                <a:schemeClr val="tx1">
                  <a:lumMod val="50000"/>
                  <a:lumOff val="50000"/>
                </a:schemeClr>
              </a:solidFill>
            </a:endParaRPr>
          </a:p>
          <a:p>
            <a:pPr marL="457200" lvl="0" indent="-304800" algn="l" rtl="0">
              <a:lnSpc>
                <a:spcPct val="100000"/>
              </a:lnSpc>
              <a:spcBef>
                <a:spcPts val="0"/>
              </a:spcBef>
              <a:spcAft>
                <a:spcPts val="0"/>
              </a:spcAft>
              <a:buSzPts val="1200"/>
              <a:buChar char="●"/>
            </a:pPr>
            <a:endParaRPr lang="en-GB" sz="1200" b="1" noProof="1">
              <a:solidFill>
                <a:schemeClr val="tx1">
                  <a:lumMod val="50000"/>
                  <a:lumOff val="50000"/>
                </a:schemeClr>
              </a:solidFill>
              <a:uFill>
                <a:noFill/>
              </a:uFill>
            </a:endParaRPr>
          </a:p>
          <a:p>
            <a:pPr marL="457200" lvl="0" indent="-304800" algn="l" rtl="0">
              <a:lnSpc>
                <a:spcPct val="100000"/>
              </a:lnSpc>
              <a:spcBef>
                <a:spcPts val="0"/>
              </a:spcBef>
              <a:spcAft>
                <a:spcPts val="0"/>
              </a:spcAft>
              <a:buSzPts val="1200"/>
              <a:buChar char="●"/>
            </a:pPr>
            <a:endParaRPr lang="tr-TR" sz="1200" b="1" noProof="1">
              <a:solidFill>
                <a:schemeClr val="tx1">
                  <a:lumMod val="50000"/>
                  <a:lumOff val="50000"/>
                </a:schemeClr>
              </a:solidFill>
            </a:endParaRPr>
          </a:p>
        </p:txBody>
      </p:sp>
      <p:sp>
        <p:nvSpPr>
          <p:cNvPr id="990" name="Google Shape;990;p57">
            <a:extLst>
              <a:ext uri="{FF2B5EF4-FFF2-40B4-BE49-F238E27FC236}">
                <a16:creationId xmlns:a16="http://schemas.microsoft.com/office/drawing/2014/main" id="{99B7B470-C095-0392-5B5F-8E3DA0608271}"/>
              </a:ext>
            </a:extLst>
          </p:cNvPr>
          <p:cNvSpPr/>
          <p:nvPr/>
        </p:nvSpPr>
        <p:spPr>
          <a:xfrm>
            <a:off x="7677975" y="0"/>
            <a:ext cx="1466100" cy="68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991" name="Google Shape;991;p57">
            <a:extLst>
              <a:ext uri="{FF2B5EF4-FFF2-40B4-BE49-F238E27FC236}">
                <a16:creationId xmlns:a16="http://schemas.microsoft.com/office/drawing/2014/main" id="{2F07847F-A646-ABF0-1F9D-4DB488BE4BB3}"/>
              </a:ext>
            </a:extLst>
          </p:cNvPr>
          <p:cNvSpPr/>
          <p:nvPr/>
        </p:nvSpPr>
        <p:spPr>
          <a:xfrm>
            <a:off x="7192700" y="3596700"/>
            <a:ext cx="885300" cy="1546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992" name="Google Shape;992;p57">
            <a:extLst>
              <a:ext uri="{FF2B5EF4-FFF2-40B4-BE49-F238E27FC236}">
                <a16:creationId xmlns:a16="http://schemas.microsoft.com/office/drawing/2014/main" id="{A645C5A0-6529-30A4-9E04-BD4AF6884265}"/>
              </a:ext>
            </a:extLst>
          </p:cNvPr>
          <p:cNvSpPr/>
          <p:nvPr/>
        </p:nvSpPr>
        <p:spPr>
          <a:xfrm>
            <a:off x="6454450" y="3903900"/>
            <a:ext cx="2301600" cy="1239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Tree>
    <p:extLst>
      <p:ext uri="{BB962C8B-B14F-4D97-AF65-F5344CB8AC3E}">
        <p14:creationId xmlns:p14="http://schemas.microsoft.com/office/powerpoint/2010/main" val="2532946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87">
          <a:extLst>
            <a:ext uri="{FF2B5EF4-FFF2-40B4-BE49-F238E27FC236}">
              <a16:creationId xmlns:a16="http://schemas.microsoft.com/office/drawing/2014/main" id="{4A344742-0266-1C88-1343-93C58D162D0F}"/>
            </a:ext>
          </a:extLst>
        </p:cNvPr>
        <p:cNvGrpSpPr/>
        <p:nvPr/>
      </p:nvGrpSpPr>
      <p:grpSpPr>
        <a:xfrm>
          <a:off x="0" y="0"/>
          <a:ext cx="0" cy="0"/>
          <a:chOff x="0" y="0"/>
          <a:chExt cx="0" cy="0"/>
        </a:xfrm>
      </p:grpSpPr>
      <p:sp>
        <p:nvSpPr>
          <p:cNvPr id="989" name="Google Shape;989;p57">
            <a:extLst>
              <a:ext uri="{FF2B5EF4-FFF2-40B4-BE49-F238E27FC236}">
                <a16:creationId xmlns:a16="http://schemas.microsoft.com/office/drawing/2014/main" id="{94CFD72B-0EE4-BE7F-0B24-A85281CAA7DA}"/>
              </a:ext>
            </a:extLst>
          </p:cNvPr>
          <p:cNvSpPr txBox="1">
            <a:spLocks noGrp="1"/>
          </p:cNvSpPr>
          <p:nvPr>
            <p:ph type="body" idx="1"/>
          </p:nvPr>
        </p:nvSpPr>
        <p:spPr>
          <a:xfrm>
            <a:off x="720000" y="445026"/>
            <a:ext cx="7704000" cy="4698474"/>
          </a:xfrm>
          <a:prstGeom prst="rect">
            <a:avLst/>
          </a:prstGeom>
        </p:spPr>
        <p:txBody>
          <a:bodyPr spcFirstLastPara="1" wrap="square" lIns="91425" tIns="91425" rIns="91425" bIns="91425" anchor="t" anchorCtr="0">
            <a:noAutofit/>
          </a:bodyPr>
          <a:lstStyle/>
          <a:p>
            <a:r>
              <a:rPr lang="tr-TR" sz="700" b="1" noProof="1">
                <a:solidFill>
                  <a:schemeClr val="dk1"/>
                </a:solidFill>
                <a:hlinkClick r:id="rId3"/>
              </a:rPr>
              <a:t>https://tr.pinterest.com/pin/1125968699392115/</a:t>
            </a:r>
            <a:endParaRPr lang="en-GB" sz="700" b="1" noProof="1"/>
          </a:p>
          <a:p>
            <a:r>
              <a:rPr lang="tr-TR" sz="700" b="1" noProof="1">
                <a:solidFill>
                  <a:schemeClr val="tx1">
                    <a:lumMod val="50000"/>
                    <a:lumOff val="50000"/>
                  </a:schemeClr>
                </a:solidFill>
                <a:hlinkClick r:id="rId4">
                  <a:extLst>
                    <a:ext uri="{A12FA001-AC4F-418D-AE19-62706E023703}">
                      <ahyp:hlinkClr xmlns:ahyp="http://schemas.microsoft.com/office/drawing/2018/hyperlinkcolor" val="tx"/>
                    </a:ext>
                  </a:extLst>
                </a:hlinkClick>
              </a:rPr>
              <a:t>https://tr.pinterest.com/pin/58054282692722786/</a:t>
            </a:r>
            <a:endParaRPr lang="en-GB" sz="700" b="1" noProof="1">
              <a:solidFill>
                <a:schemeClr val="tx1">
                  <a:lumMod val="50000"/>
                  <a:lumOff val="50000"/>
                </a:schemeClr>
              </a:solidFill>
            </a:endParaRPr>
          </a:p>
          <a:p>
            <a:r>
              <a:rPr lang="tr-TR" sz="700" b="1" noProof="1">
                <a:solidFill>
                  <a:schemeClr val="dk1"/>
                </a:solidFill>
                <a:hlinkClick r:id="rId5"/>
              </a:rPr>
              <a:t>https://tr.pinterest.com/pin/10344274145106321/</a:t>
            </a:r>
            <a:endParaRPr lang="en-GB" sz="700" b="1" noProof="1"/>
          </a:p>
          <a:p>
            <a:r>
              <a:rPr lang="tr-TR" sz="700" b="1" noProof="1">
                <a:solidFill>
                  <a:schemeClr val="tx1">
                    <a:lumMod val="50000"/>
                    <a:lumOff val="50000"/>
                  </a:schemeClr>
                </a:solidFill>
                <a:hlinkClick r:id="rId6">
                  <a:extLst>
                    <a:ext uri="{A12FA001-AC4F-418D-AE19-62706E023703}">
                      <ahyp:hlinkClr xmlns:ahyp="http://schemas.microsoft.com/office/drawing/2018/hyperlinkcolor" val="tx"/>
                    </a:ext>
                  </a:extLst>
                </a:hlinkClick>
              </a:rPr>
              <a:t>https://www.craftivaart.com/pages/craftivaart-blogs</a:t>
            </a:r>
            <a:endParaRPr lang="en-GB" sz="700" b="1" noProof="1">
              <a:solidFill>
                <a:schemeClr val="tx1">
                  <a:lumMod val="50000"/>
                  <a:lumOff val="50000"/>
                </a:schemeClr>
              </a:solidFill>
            </a:endParaRPr>
          </a:p>
          <a:p>
            <a:r>
              <a:rPr lang="tr-TR" sz="700" b="1" noProof="1">
                <a:solidFill>
                  <a:schemeClr val="dk1"/>
                </a:solidFill>
                <a:hlinkClick r:id="rId7"/>
              </a:rPr>
              <a:t>https://tr.pinterest.com/pin/750693831676655570/</a:t>
            </a:r>
            <a:endParaRPr lang="en-GB" sz="700" b="1" noProof="1"/>
          </a:p>
          <a:p>
            <a:r>
              <a:rPr lang="tr-TR" sz="700" b="1" noProof="1">
                <a:solidFill>
                  <a:schemeClr val="tx1">
                    <a:lumMod val="50000"/>
                    <a:lumOff val="50000"/>
                  </a:schemeClr>
                </a:solidFill>
                <a:hlinkClick r:id="rId8">
                  <a:extLst>
                    <a:ext uri="{A12FA001-AC4F-418D-AE19-62706E023703}">
                      <ahyp:hlinkClr xmlns:ahyp="http://schemas.microsoft.com/office/drawing/2018/hyperlinkcolor" val="tx"/>
                    </a:ext>
                  </a:extLst>
                </a:hlinkClick>
              </a:rPr>
              <a:t>https://tr.made-in-china.com/co_stainco/product_Decorative-Metal-Mesh-Screen-Panels-by-Laser-Cutting_eosenhygg.html</a:t>
            </a:r>
            <a:endParaRPr lang="en-GB" sz="700" b="1" noProof="1">
              <a:solidFill>
                <a:schemeClr val="tx1">
                  <a:lumMod val="50000"/>
                  <a:lumOff val="50000"/>
                </a:schemeClr>
              </a:solidFill>
            </a:endParaRPr>
          </a:p>
          <a:p>
            <a:r>
              <a:rPr lang="tr-TR" sz="700" b="1" noProof="1">
                <a:solidFill>
                  <a:schemeClr val="dk1"/>
                </a:solidFill>
                <a:hlinkClick r:id="rId9"/>
              </a:rPr>
              <a:t>https://colortile.com.au/</a:t>
            </a:r>
            <a:endParaRPr lang="en-GB" sz="700" b="1" noProof="1"/>
          </a:p>
          <a:p>
            <a:r>
              <a:rPr lang="tr-TR" sz="700" b="1" noProof="1">
                <a:solidFill>
                  <a:schemeClr val="tx1">
                    <a:lumMod val="50000"/>
                    <a:lumOff val="50000"/>
                  </a:schemeClr>
                </a:solidFill>
                <a:hlinkClick r:id="rId10">
                  <a:extLst>
                    <a:ext uri="{A12FA001-AC4F-418D-AE19-62706E023703}">
                      <ahyp:hlinkClr xmlns:ahyp="http://schemas.microsoft.com/office/drawing/2018/hyperlinkcolor" val="tx"/>
                    </a:ext>
                  </a:extLst>
                </a:hlinkClick>
              </a:rPr>
              <a:t>https://tr.pinterest.com/pin/59743132552888726/</a:t>
            </a:r>
            <a:endParaRPr lang="en-GB" sz="700" b="1" noProof="1">
              <a:solidFill>
                <a:schemeClr val="tx1">
                  <a:lumMod val="50000"/>
                  <a:lumOff val="50000"/>
                </a:schemeClr>
              </a:solidFill>
            </a:endParaRPr>
          </a:p>
          <a:p>
            <a:r>
              <a:rPr lang="tr-TR" sz="700" b="1" noProof="1">
                <a:solidFill>
                  <a:schemeClr val="dk1"/>
                </a:solidFill>
                <a:hlinkClick r:id="rId11"/>
              </a:rPr>
              <a:t>https://www.behance.net/gallery/90216509/Arabic-retail-design</a:t>
            </a:r>
            <a:endParaRPr lang="en-GB" sz="700" b="1" noProof="1"/>
          </a:p>
          <a:p>
            <a:r>
              <a:rPr lang="tr-TR" sz="700" b="1" noProof="1">
                <a:solidFill>
                  <a:schemeClr val="tx1">
                    <a:lumMod val="50000"/>
                    <a:lumOff val="50000"/>
                  </a:schemeClr>
                </a:solidFill>
                <a:hlinkClick r:id="rId12">
                  <a:extLst>
                    <a:ext uri="{A12FA001-AC4F-418D-AE19-62706E023703}">
                      <ahyp:hlinkClr xmlns:ahyp="http://schemas.microsoft.com/office/drawing/2018/hyperlinkcolor" val="tx"/>
                    </a:ext>
                  </a:extLst>
                </a:hlinkClick>
              </a:rPr>
              <a:t>https://tr.pinterest.com/pin/2181499807491123/</a:t>
            </a:r>
            <a:endParaRPr lang="en-GB" sz="700" b="1" noProof="1">
              <a:solidFill>
                <a:schemeClr val="tx1">
                  <a:lumMod val="50000"/>
                  <a:lumOff val="50000"/>
                </a:schemeClr>
              </a:solidFill>
            </a:endParaRPr>
          </a:p>
          <a:p>
            <a:r>
              <a:rPr lang="tr-TR" sz="700" b="1" noProof="1">
                <a:solidFill>
                  <a:schemeClr val="dk1"/>
                </a:solidFill>
                <a:hlinkClick r:id="rId13"/>
              </a:rPr>
              <a:t>https://tr.pinterest.com/pin/37788084370208569/</a:t>
            </a:r>
            <a:endParaRPr lang="en-GB" sz="700" b="1" noProof="1"/>
          </a:p>
          <a:p>
            <a:r>
              <a:rPr lang="tr-TR" sz="700" b="1" noProof="1">
                <a:solidFill>
                  <a:schemeClr val="tx1">
                    <a:lumMod val="50000"/>
                    <a:lumOff val="50000"/>
                  </a:schemeClr>
                </a:solidFill>
                <a:hlinkClick r:id="rId14">
                  <a:extLst>
                    <a:ext uri="{A12FA001-AC4F-418D-AE19-62706E023703}">
                      <ahyp:hlinkClr xmlns:ahyp="http://schemas.microsoft.com/office/drawing/2018/hyperlinkcolor" val="tx"/>
                    </a:ext>
                  </a:extLst>
                </a:hlinkClick>
              </a:rPr>
              <a:t>https://tr.pinterest.com/pin/142356038216515290/</a:t>
            </a:r>
            <a:endParaRPr lang="en-GB" sz="700" b="1" noProof="1">
              <a:solidFill>
                <a:schemeClr val="tx1">
                  <a:lumMod val="50000"/>
                  <a:lumOff val="50000"/>
                </a:schemeClr>
              </a:solidFill>
            </a:endParaRPr>
          </a:p>
          <a:p>
            <a:pPr marL="457200" lvl="0" indent="-304800" algn="l" rtl="0">
              <a:lnSpc>
                <a:spcPct val="100000"/>
              </a:lnSpc>
              <a:spcBef>
                <a:spcPts val="0"/>
              </a:spcBef>
              <a:spcAft>
                <a:spcPts val="0"/>
              </a:spcAft>
              <a:buSzPts val="1200"/>
              <a:buChar char="●"/>
            </a:pPr>
            <a:r>
              <a:rPr lang="tr-TR" sz="700" b="1" noProof="1">
                <a:solidFill>
                  <a:schemeClr val="tx1">
                    <a:lumMod val="50000"/>
                    <a:lumOff val="50000"/>
                  </a:schemeClr>
                </a:solidFill>
                <a:uFill>
                  <a:noFill/>
                </a:uFill>
              </a:rPr>
              <a:t>https://www.betonpaneller.com/</a:t>
            </a:r>
            <a:endParaRPr lang="en-GB" sz="700" b="1" noProof="1">
              <a:solidFill>
                <a:schemeClr val="tx1">
                  <a:lumMod val="50000"/>
                  <a:lumOff val="50000"/>
                </a:schemeClr>
              </a:solidFill>
              <a:uFill>
                <a:noFill/>
              </a:uFill>
            </a:endParaRPr>
          </a:p>
          <a:p>
            <a:pPr marL="457200" lvl="0" indent="-304800" algn="l" rtl="0">
              <a:lnSpc>
                <a:spcPct val="100000"/>
              </a:lnSpc>
              <a:spcBef>
                <a:spcPts val="0"/>
              </a:spcBef>
              <a:spcAft>
                <a:spcPts val="0"/>
              </a:spcAft>
              <a:buSzPts val="1200"/>
              <a:buChar char="●"/>
            </a:pPr>
            <a:r>
              <a:rPr lang="tr-TR" sz="700" b="1" noProof="1">
                <a:uFill>
                  <a:noFill/>
                </a:uFill>
              </a:rPr>
              <a:t>https://millabolme.com/ml35-tekli-sistem-sistem</a:t>
            </a:r>
            <a:endParaRPr lang="tr-TR" sz="700" b="1" noProof="1">
              <a:solidFill>
                <a:schemeClr val="dk1"/>
              </a:solidFill>
            </a:endParaRPr>
          </a:p>
          <a:p>
            <a:pPr marL="457200" lvl="0" indent="-304800" algn="l" rtl="0">
              <a:lnSpc>
                <a:spcPct val="100000"/>
              </a:lnSpc>
              <a:spcBef>
                <a:spcPts val="0"/>
              </a:spcBef>
              <a:spcAft>
                <a:spcPts val="0"/>
              </a:spcAft>
              <a:buSzPts val="1200"/>
              <a:buChar char="●"/>
            </a:pPr>
            <a:r>
              <a:rPr lang="tr-TR" sz="700" b="1" noProof="1">
                <a:solidFill>
                  <a:schemeClr val="tx1">
                    <a:lumMod val="50000"/>
                    <a:lumOff val="50000"/>
                  </a:schemeClr>
                </a:solidFill>
                <a:uFill>
                  <a:noFill/>
                </a:uFill>
              </a:rPr>
              <a:t>https://www.eserraf.com/model-84-metal-bolucu-raf-sistemi_4341_02.html</a:t>
            </a:r>
            <a:endParaRPr lang="tr-TR" sz="700" b="1" noProof="1">
              <a:solidFill>
                <a:schemeClr val="tx1">
                  <a:lumMod val="50000"/>
                  <a:lumOff val="50000"/>
                </a:schemeClr>
              </a:solidFill>
            </a:endParaRPr>
          </a:p>
          <a:p>
            <a:pPr marL="457200" lvl="0" indent="-304800" algn="l" rtl="0">
              <a:lnSpc>
                <a:spcPct val="100000"/>
              </a:lnSpc>
              <a:spcBef>
                <a:spcPts val="0"/>
              </a:spcBef>
              <a:spcAft>
                <a:spcPts val="0"/>
              </a:spcAft>
              <a:buSzPts val="1200"/>
              <a:buChar char="●"/>
            </a:pPr>
            <a:r>
              <a:rPr lang="tr-TR" sz="700" b="1" noProof="1">
                <a:uFill>
                  <a:noFill/>
                </a:uFill>
              </a:rPr>
              <a:t>https://www.bestofis.com.tr/delta-sistem</a:t>
            </a:r>
            <a:endParaRPr lang="tr-TR" sz="700" b="1" noProof="1">
              <a:solidFill>
                <a:schemeClr val="dk1"/>
              </a:solidFill>
            </a:endParaRPr>
          </a:p>
          <a:p>
            <a:pPr marL="457200" lvl="0" indent="-304800" algn="l" rtl="0">
              <a:lnSpc>
                <a:spcPct val="100000"/>
              </a:lnSpc>
              <a:spcBef>
                <a:spcPts val="0"/>
              </a:spcBef>
              <a:spcAft>
                <a:spcPts val="0"/>
              </a:spcAft>
              <a:buSzPts val="1200"/>
              <a:buChar char="●"/>
            </a:pPr>
            <a:r>
              <a:rPr lang="tr-TR" sz="700" b="1" noProof="1">
                <a:solidFill>
                  <a:schemeClr val="tx1">
                    <a:lumMod val="50000"/>
                    <a:lumOff val="50000"/>
                  </a:schemeClr>
                </a:solidFill>
                <a:uFill>
                  <a:noFill/>
                </a:uFill>
                <a:hlinkClick r:id="rId15">
                  <a:extLst>
                    <a:ext uri="{A12FA001-AC4F-418D-AE19-62706E023703}">
                      <ahyp:hlinkClr xmlns:ahyp="http://schemas.microsoft.com/office/drawing/2018/hyperlinkcolor" val="tx"/>
                    </a:ext>
                  </a:extLst>
                </a:hlinkClick>
              </a:rPr>
              <a:t>https://tr.made-in-china.com/co_transtones/product_Interior-Wall-Decoration-Material-Translucent-Acrylic-Divider_uouiirnhig.html</a:t>
            </a:r>
            <a:endParaRPr lang="en-GB" sz="700" b="1" noProof="1">
              <a:solidFill>
                <a:schemeClr val="tx1">
                  <a:lumMod val="50000"/>
                  <a:lumOff val="50000"/>
                </a:schemeClr>
              </a:solidFill>
              <a:uFill>
                <a:noFill/>
              </a:uFill>
            </a:endParaRPr>
          </a:p>
          <a:p>
            <a:pPr marL="457200" lvl="0" indent="-304800" algn="l" rtl="0">
              <a:lnSpc>
                <a:spcPct val="100000"/>
              </a:lnSpc>
              <a:spcBef>
                <a:spcPts val="0"/>
              </a:spcBef>
              <a:spcAft>
                <a:spcPts val="0"/>
              </a:spcAft>
              <a:buSzPts val="1200"/>
              <a:buChar char="●"/>
            </a:pPr>
            <a:r>
              <a:rPr lang="tr-TR" sz="700" b="1" noProof="1">
                <a:uFill>
                  <a:noFill/>
                </a:uFill>
                <a:hlinkClick r:id="rId16"/>
              </a:rPr>
              <a:t>https://novaakustik.com/akustik-cozumler/akustik-duvar-paneli/</a:t>
            </a:r>
            <a:endParaRPr lang="en-GB" sz="700" b="1" noProof="1">
              <a:uFill>
                <a:noFill/>
              </a:uFill>
            </a:endParaRPr>
          </a:p>
          <a:p>
            <a:pPr marL="457200" lvl="0" indent="-304800" algn="l" rtl="0">
              <a:lnSpc>
                <a:spcPct val="100000"/>
              </a:lnSpc>
              <a:spcBef>
                <a:spcPts val="0"/>
              </a:spcBef>
              <a:spcAft>
                <a:spcPts val="0"/>
              </a:spcAft>
              <a:buSzPts val="1200"/>
              <a:buChar char="●"/>
            </a:pPr>
            <a:r>
              <a:rPr lang="en-GB" sz="700" b="1" noProof="1">
                <a:solidFill>
                  <a:schemeClr val="tx1">
                    <a:lumMod val="50000"/>
                    <a:lumOff val="50000"/>
                  </a:schemeClr>
                </a:solidFill>
                <a:uFill>
                  <a:noFill/>
                </a:uFill>
                <a:hlinkClick r:id="rId17">
                  <a:extLst>
                    <a:ext uri="{A12FA001-AC4F-418D-AE19-62706E023703}">
                      <ahyp:hlinkClr xmlns:ahyp="http://schemas.microsoft.com/office/drawing/2018/hyperlinkcolor" val="tx"/>
                    </a:ext>
                  </a:extLst>
                </a:hlinkClick>
              </a:rPr>
              <a:t>https://kaspi.kz/shop/p/akusticheskii-porolon-250x300x10-mm-10-sht-110561552/</a:t>
            </a:r>
            <a:endParaRPr lang="en-GB" sz="700" b="1" noProof="1">
              <a:uFill>
                <a:noFill/>
              </a:uFill>
            </a:endParaRPr>
          </a:p>
          <a:p>
            <a:pPr marL="457200" lvl="0" indent="-304800" algn="l" rtl="0">
              <a:lnSpc>
                <a:spcPct val="100000"/>
              </a:lnSpc>
              <a:spcBef>
                <a:spcPts val="0"/>
              </a:spcBef>
              <a:spcAft>
                <a:spcPts val="0"/>
              </a:spcAft>
              <a:buSzPts val="1200"/>
              <a:buChar char="●"/>
            </a:pPr>
            <a:r>
              <a:rPr lang="en-GB" sz="700" b="1" noProof="1">
                <a:uFill>
                  <a:noFill/>
                </a:uFill>
                <a:hlinkClick r:id="rId18"/>
              </a:rPr>
              <a:t>https://tr.made-in-china.com/co_jinchuang000/product_Decorative-Steel-Panel-Expanded-Metal-Mesh-Sheet-for-Wall-Cladding-Ceiling-panels_ysnyrshhsg.html</a:t>
            </a:r>
            <a:endParaRPr lang="en-GB" sz="700" b="1" noProof="1">
              <a:uFill>
                <a:noFill/>
              </a:uFill>
            </a:endParaRPr>
          </a:p>
          <a:p>
            <a:pPr marL="457200" lvl="0" indent="-304800" algn="l" rtl="0">
              <a:lnSpc>
                <a:spcPct val="100000"/>
              </a:lnSpc>
              <a:spcBef>
                <a:spcPts val="0"/>
              </a:spcBef>
              <a:spcAft>
                <a:spcPts val="0"/>
              </a:spcAft>
              <a:buSzPts val="1200"/>
              <a:buChar char="●"/>
            </a:pPr>
            <a:r>
              <a:rPr lang="en-GB" sz="700" b="1" noProof="1">
                <a:solidFill>
                  <a:schemeClr val="tx1">
                    <a:lumMod val="50000"/>
                    <a:lumOff val="50000"/>
                  </a:schemeClr>
                </a:solidFill>
                <a:uFill>
                  <a:noFill/>
                </a:uFill>
              </a:rPr>
              <a:t>copilot.ai</a:t>
            </a:r>
          </a:p>
          <a:p>
            <a:pPr marL="457200" lvl="0" indent="-304800" algn="l" rtl="0">
              <a:lnSpc>
                <a:spcPct val="100000"/>
              </a:lnSpc>
              <a:spcBef>
                <a:spcPts val="0"/>
              </a:spcBef>
              <a:spcAft>
                <a:spcPts val="0"/>
              </a:spcAft>
              <a:buSzPts val="1200"/>
              <a:buChar char="●"/>
            </a:pPr>
            <a:r>
              <a:rPr lang="en-GB" sz="700" b="1" noProof="1">
                <a:solidFill>
                  <a:schemeClr val="tx1">
                    <a:lumMod val="50000"/>
                    <a:lumOff val="50000"/>
                  </a:schemeClr>
                </a:solidFill>
                <a:uFill>
                  <a:noFill/>
                </a:uFill>
                <a:hlinkClick r:id="rId19"/>
              </a:rPr>
              <a:t>https://www.ekoyapidergisi.org/ic-mekanlarda-osb-panelleri-mutevazi-bir-malzemeden-tasarim-ozelligine</a:t>
            </a:r>
            <a:endParaRPr lang="en-GB" sz="700" b="1" noProof="1">
              <a:solidFill>
                <a:schemeClr val="tx1">
                  <a:lumMod val="50000"/>
                  <a:lumOff val="50000"/>
                </a:schemeClr>
              </a:solidFill>
              <a:uFill>
                <a:noFill/>
              </a:uFill>
            </a:endParaRPr>
          </a:p>
          <a:p>
            <a:pPr marL="457200" lvl="0" indent="-304800" algn="l" rtl="0">
              <a:lnSpc>
                <a:spcPct val="100000"/>
              </a:lnSpc>
              <a:spcBef>
                <a:spcPts val="0"/>
              </a:spcBef>
              <a:spcAft>
                <a:spcPts val="0"/>
              </a:spcAft>
              <a:buSzPts val="1200"/>
              <a:buChar char="●"/>
            </a:pPr>
            <a:r>
              <a:rPr lang="en-GB" sz="700" b="1" noProof="1">
                <a:solidFill>
                  <a:schemeClr val="tx1">
                    <a:lumMod val="50000"/>
                    <a:lumOff val="50000"/>
                  </a:schemeClr>
                </a:solidFill>
                <a:uFill>
                  <a:noFill/>
                </a:uFill>
              </a:rPr>
              <a:t>https://turkish.alibaba.com/product-detail/Soundproof-Operable-Wall-Partition-Sliding-Walls-62057815700.html?spm=a2700.7724857.0.0.6fc07df7cPHupm</a:t>
            </a:r>
          </a:p>
          <a:p>
            <a:endParaRPr lang="en-GB" sz="700" b="1" noProof="1">
              <a:solidFill>
                <a:schemeClr val="tx1">
                  <a:lumMod val="50000"/>
                  <a:lumOff val="50000"/>
                </a:schemeClr>
              </a:solidFill>
            </a:endParaRPr>
          </a:p>
          <a:p>
            <a:endParaRPr lang="tr-TR" sz="700" b="1" noProof="1">
              <a:solidFill>
                <a:schemeClr val="tx1">
                  <a:lumMod val="50000"/>
                  <a:lumOff val="50000"/>
                </a:schemeClr>
              </a:solidFill>
            </a:endParaRPr>
          </a:p>
          <a:p>
            <a:endParaRPr lang="tr-TR" sz="700" b="1" noProof="1">
              <a:solidFill>
                <a:schemeClr val="tx1">
                  <a:lumMod val="50000"/>
                  <a:lumOff val="50000"/>
                </a:schemeClr>
              </a:solidFill>
            </a:endParaRPr>
          </a:p>
          <a:p>
            <a:endParaRPr lang="tr-TR" sz="700" b="1" noProof="1">
              <a:solidFill>
                <a:schemeClr val="tx1">
                  <a:lumMod val="50000"/>
                  <a:lumOff val="50000"/>
                </a:schemeClr>
              </a:solidFill>
            </a:endParaRPr>
          </a:p>
          <a:p>
            <a:endParaRPr lang="en-GB" sz="700" b="1" noProof="1">
              <a:solidFill>
                <a:schemeClr val="tx1">
                  <a:lumMod val="50000"/>
                  <a:lumOff val="50000"/>
                </a:schemeClr>
              </a:solidFill>
            </a:endParaRPr>
          </a:p>
          <a:p>
            <a:endParaRPr lang="tr-TR" sz="1200" b="1" noProof="1">
              <a:solidFill>
                <a:schemeClr val="tx1">
                  <a:lumMod val="50000"/>
                  <a:lumOff val="50000"/>
                </a:schemeClr>
              </a:solidFill>
            </a:endParaRPr>
          </a:p>
          <a:p>
            <a:endParaRPr lang="tr-TR" sz="1200" b="1" dirty="0">
              <a:solidFill>
                <a:schemeClr val="tx1">
                  <a:lumMod val="50000"/>
                  <a:lumOff val="50000"/>
                </a:schemeClr>
              </a:solidFill>
            </a:endParaRPr>
          </a:p>
          <a:p>
            <a:pPr marL="457200" lvl="0" indent="-304800" algn="l" rtl="0">
              <a:lnSpc>
                <a:spcPct val="100000"/>
              </a:lnSpc>
              <a:spcBef>
                <a:spcPts val="0"/>
              </a:spcBef>
              <a:spcAft>
                <a:spcPts val="0"/>
              </a:spcAft>
              <a:buSzPts val="1200"/>
              <a:buChar char="●"/>
            </a:pPr>
            <a:endParaRPr lang="en-GB" sz="1200" b="1" noProof="1">
              <a:solidFill>
                <a:schemeClr val="tx1">
                  <a:lumMod val="50000"/>
                  <a:lumOff val="50000"/>
                </a:schemeClr>
              </a:solidFill>
              <a:uFill>
                <a:noFill/>
              </a:uFill>
            </a:endParaRPr>
          </a:p>
          <a:p>
            <a:pPr marL="457200" lvl="0" indent="-304800" algn="l" rtl="0">
              <a:lnSpc>
                <a:spcPct val="100000"/>
              </a:lnSpc>
              <a:spcBef>
                <a:spcPts val="0"/>
              </a:spcBef>
              <a:spcAft>
                <a:spcPts val="0"/>
              </a:spcAft>
              <a:buSzPts val="1200"/>
              <a:buChar char="●"/>
            </a:pPr>
            <a:endParaRPr lang="tr-TR" sz="1200" b="1" noProof="1">
              <a:solidFill>
                <a:schemeClr val="tx1">
                  <a:lumMod val="50000"/>
                  <a:lumOff val="50000"/>
                </a:schemeClr>
              </a:solidFill>
            </a:endParaRPr>
          </a:p>
        </p:txBody>
      </p:sp>
      <p:sp>
        <p:nvSpPr>
          <p:cNvPr id="990" name="Google Shape;990;p57">
            <a:extLst>
              <a:ext uri="{FF2B5EF4-FFF2-40B4-BE49-F238E27FC236}">
                <a16:creationId xmlns:a16="http://schemas.microsoft.com/office/drawing/2014/main" id="{D1D4B89E-FBB0-9D5F-2F2F-82760384E9DA}"/>
              </a:ext>
            </a:extLst>
          </p:cNvPr>
          <p:cNvSpPr/>
          <p:nvPr/>
        </p:nvSpPr>
        <p:spPr>
          <a:xfrm>
            <a:off x="7677975" y="0"/>
            <a:ext cx="1466100" cy="6804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991" name="Google Shape;991;p57">
            <a:extLst>
              <a:ext uri="{FF2B5EF4-FFF2-40B4-BE49-F238E27FC236}">
                <a16:creationId xmlns:a16="http://schemas.microsoft.com/office/drawing/2014/main" id="{E212622F-2583-BC60-B6FE-1D8D98BCAAD6}"/>
              </a:ext>
            </a:extLst>
          </p:cNvPr>
          <p:cNvSpPr/>
          <p:nvPr/>
        </p:nvSpPr>
        <p:spPr>
          <a:xfrm>
            <a:off x="7192700" y="3596700"/>
            <a:ext cx="885300" cy="15468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992" name="Google Shape;992;p57">
            <a:extLst>
              <a:ext uri="{FF2B5EF4-FFF2-40B4-BE49-F238E27FC236}">
                <a16:creationId xmlns:a16="http://schemas.microsoft.com/office/drawing/2014/main" id="{703B5FD5-89EC-6A8D-D8DC-2BA31C2D7366}"/>
              </a:ext>
            </a:extLst>
          </p:cNvPr>
          <p:cNvSpPr/>
          <p:nvPr/>
        </p:nvSpPr>
        <p:spPr>
          <a:xfrm>
            <a:off x="6454450" y="3903900"/>
            <a:ext cx="2301600" cy="1239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Tree>
    <p:extLst>
      <p:ext uri="{BB962C8B-B14F-4D97-AF65-F5344CB8AC3E}">
        <p14:creationId xmlns:p14="http://schemas.microsoft.com/office/powerpoint/2010/main" val="709476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66">
          <a:extLst>
            <a:ext uri="{FF2B5EF4-FFF2-40B4-BE49-F238E27FC236}">
              <a16:creationId xmlns:a16="http://schemas.microsoft.com/office/drawing/2014/main" id="{257B1D81-1845-8407-D702-AFB6BCAC1B33}"/>
            </a:ext>
          </a:extLst>
        </p:cNvPr>
        <p:cNvGrpSpPr/>
        <p:nvPr/>
      </p:nvGrpSpPr>
      <p:grpSpPr>
        <a:xfrm>
          <a:off x="0" y="0"/>
          <a:ext cx="0" cy="0"/>
          <a:chOff x="0" y="0"/>
          <a:chExt cx="0" cy="0"/>
        </a:xfrm>
      </p:grpSpPr>
      <p:pic>
        <p:nvPicPr>
          <p:cNvPr id="5" name="Resim 4" descr="metin, yazı tipi, tuğla işi, duvar içeren bir resim&#10;&#10;Yapay zeka tarafından oluşturulan içerik yanlış olabilir.">
            <a:extLst>
              <a:ext uri="{FF2B5EF4-FFF2-40B4-BE49-F238E27FC236}">
                <a16:creationId xmlns:a16="http://schemas.microsoft.com/office/drawing/2014/main" id="{E7BDCBA5-EADD-C058-9207-B5FA454F64F5}"/>
              </a:ext>
            </a:extLst>
          </p:cNvPr>
          <p:cNvPicPr>
            <a:picLocks noChangeAspect="1"/>
          </p:cNvPicPr>
          <p:nvPr/>
        </p:nvPicPr>
        <p:blipFill>
          <a:blip r:embed="rId3"/>
          <a:stretch>
            <a:fillRect/>
          </a:stretch>
        </p:blipFill>
        <p:spPr>
          <a:xfrm>
            <a:off x="0" y="0"/>
            <a:ext cx="5143500" cy="5143500"/>
          </a:xfrm>
          <a:prstGeom prst="rect">
            <a:avLst/>
          </a:prstGeom>
        </p:spPr>
      </p:pic>
      <p:sp>
        <p:nvSpPr>
          <p:cNvPr id="2" name="Dikdörtgen 1">
            <a:extLst>
              <a:ext uri="{FF2B5EF4-FFF2-40B4-BE49-F238E27FC236}">
                <a16:creationId xmlns:a16="http://schemas.microsoft.com/office/drawing/2014/main" id="{346DB5D9-F209-9382-BCE4-9C778CF36CF6}"/>
              </a:ext>
            </a:extLst>
          </p:cNvPr>
          <p:cNvSpPr/>
          <p:nvPr/>
        </p:nvSpPr>
        <p:spPr>
          <a:xfrm>
            <a:off x="4263360" y="4101014"/>
            <a:ext cx="2956560" cy="53942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noProof="1"/>
          </a:p>
        </p:txBody>
      </p:sp>
      <p:sp>
        <p:nvSpPr>
          <p:cNvPr id="967" name="Google Shape;967;p56">
            <a:extLst>
              <a:ext uri="{FF2B5EF4-FFF2-40B4-BE49-F238E27FC236}">
                <a16:creationId xmlns:a16="http://schemas.microsoft.com/office/drawing/2014/main" id="{723FDD68-75CF-99E3-8D6D-9A34F101A6BA}"/>
              </a:ext>
            </a:extLst>
          </p:cNvPr>
          <p:cNvSpPr txBox="1">
            <a:spLocks noGrp="1"/>
          </p:cNvSpPr>
          <p:nvPr>
            <p:ph type="ctrTitle"/>
          </p:nvPr>
        </p:nvSpPr>
        <p:spPr>
          <a:xfrm>
            <a:off x="4747230" y="1031252"/>
            <a:ext cx="4691380" cy="106648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tr-TR" sz="5200" noProof="1">
                <a:solidFill>
                  <a:schemeClr val="accent1">
                    <a:lumMod val="75000"/>
                  </a:schemeClr>
                </a:solidFill>
              </a:rPr>
              <a:t>Teşekkürler</a:t>
            </a:r>
          </a:p>
        </p:txBody>
      </p:sp>
      <p:sp>
        <p:nvSpPr>
          <p:cNvPr id="968" name="Google Shape;968;p56">
            <a:extLst>
              <a:ext uri="{FF2B5EF4-FFF2-40B4-BE49-F238E27FC236}">
                <a16:creationId xmlns:a16="http://schemas.microsoft.com/office/drawing/2014/main" id="{CD76A901-21C3-DFA8-F533-0D82C9D2C159}"/>
              </a:ext>
            </a:extLst>
          </p:cNvPr>
          <p:cNvSpPr txBox="1">
            <a:spLocks noGrp="1"/>
          </p:cNvSpPr>
          <p:nvPr>
            <p:ph type="subTitle" idx="1"/>
          </p:nvPr>
        </p:nvSpPr>
        <p:spPr>
          <a:xfrm>
            <a:off x="3594690" y="3579006"/>
            <a:ext cx="4293900" cy="200485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tr-TR" sz="1800" noProof="1">
                <a:solidFill>
                  <a:schemeClr val="bg1"/>
                </a:solidFill>
              </a:rPr>
              <a:t>Sorularınızı alabiliriz.</a:t>
            </a:r>
          </a:p>
          <a:p>
            <a:pPr marL="0" lvl="0" indent="0" algn="ctr" rtl="0">
              <a:spcBef>
                <a:spcPts val="0"/>
              </a:spcBef>
              <a:spcAft>
                <a:spcPts val="0"/>
              </a:spcAft>
              <a:buClr>
                <a:schemeClr val="dk1"/>
              </a:buClr>
              <a:buSzPts val="1100"/>
              <a:buFont typeface="Arial"/>
              <a:buNone/>
            </a:pPr>
            <a:endParaRPr lang="tr-TR" noProof="1">
              <a:solidFill>
                <a:schemeClr val="lt1"/>
              </a:solidFill>
            </a:endParaRPr>
          </a:p>
          <a:p>
            <a:pPr marL="0" lvl="0" indent="0" algn="ctr" rtl="0">
              <a:spcBef>
                <a:spcPts val="0"/>
              </a:spcBef>
              <a:spcAft>
                <a:spcPts val="0"/>
              </a:spcAft>
              <a:buClr>
                <a:schemeClr val="dk1"/>
              </a:buClr>
              <a:buSzPts val="1100"/>
              <a:buFont typeface="Arial"/>
              <a:buNone/>
            </a:pPr>
            <a:endParaRPr lang="tr-TR" noProof="1">
              <a:solidFill>
                <a:schemeClr val="lt1"/>
              </a:solidFill>
            </a:endParaRPr>
          </a:p>
        </p:txBody>
      </p:sp>
    </p:spTree>
    <p:extLst>
      <p:ext uri="{BB962C8B-B14F-4D97-AF65-F5344CB8AC3E}">
        <p14:creationId xmlns:p14="http://schemas.microsoft.com/office/powerpoint/2010/main" val="220525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9">
          <a:extLst>
            <a:ext uri="{FF2B5EF4-FFF2-40B4-BE49-F238E27FC236}">
              <a16:creationId xmlns:a16="http://schemas.microsoft.com/office/drawing/2014/main" id="{C4DB788F-57CD-A749-09F0-2DADC639DEB7}"/>
            </a:ext>
          </a:extLst>
        </p:cNvPr>
        <p:cNvGrpSpPr/>
        <p:nvPr/>
      </p:nvGrpSpPr>
      <p:grpSpPr>
        <a:xfrm>
          <a:off x="0" y="0"/>
          <a:ext cx="0" cy="0"/>
          <a:chOff x="0" y="0"/>
          <a:chExt cx="0" cy="0"/>
        </a:xfrm>
      </p:grpSpPr>
      <p:sp>
        <p:nvSpPr>
          <p:cNvPr id="350" name="Google Shape;350;p34">
            <a:extLst>
              <a:ext uri="{FF2B5EF4-FFF2-40B4-BE49-F238E27FC236}">
                <a16:creationId xmlns:a16="http://schemas.microsoft.com/office/drawing/2014/main" id="{8360AD45-C78C-DF9B-7C74-C2F2B6A1C76A}"/>
              </a:ext>
            </a:extLst>
          </p:cNvPr>
          <p:cNvSpPr txBox="1">
            <a:spLocks noGrp="1"/>
          </p:cNvSpPr>
          <p:nvPr>
            <p:ph type="title"/>
          </p:nvPr>
        </p:nvSpPr>
        <p:spPr>
          <a:xfrm>
            <a:off x="360803" y="22266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sz="3600" noProof="1">
                <a:solidFill>
                  <a:schemeClr val="bg2"/>
                </a:solidFill>
              </a:rPr>
              <a:t>Duvar çeşitleri</a:t>
            </a:r>
          </a:p>
        </p:txBody>
      </p:sp>
      <p:sp>
        <p:nvSpPr>
          <p:cNvPr id="355" name="Google Shape;355;p34">
            <a:extLst>
              <a:ext uri="{FF2B5EF4-FFF2-40B4-BE49-F238E27FC236}">
                <a16:creationId xmlns:a16="http://schemas.microsoft.com/office/drawing/2014/main" id="{6AD2CB78-8015-0453-0DA4-31D9222171C9}"/>
              </a:ext>
            </a:extLst>
          </p:cNvPr>
          <p:cNvSpPr/>
          <p:nvPr/>
        </p:nvSpPr>
        <p:spPr>
          <a:xfrm>
            <a:off x="6448000" y="326125"/>
            <a:ext cx="2696100" cy="52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4" name="Google Shape;350;p34">
            <a:extLst>
              <a:ext uri="{FF2B5EF4-FFF2-40B4-BE49-F238E27FC236}">
                <a16:creationId xmlns:a16="http://schemas.microsoft.com/office/drawing/2014/main" id="{D3AC68FD-C0B9-27A4-2C8A-AEB5EB4F6504}"/>
              </a:ext>
            </a:extLst>
          </p:cNvPr>
          <p:cNvSpPr txBox="1">
            <a:spLocks/>
          </p:cNvSpPr>
          <p:nvPr/>
        </p:nvSpPr>
        <p:spPr>
          <a:xfrm>
            <a:off x="2646000" y="2328253"/>
            <a:ext cx="2161308" cy="7853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4000" noProof="1">
                <a:solidFill>
                  <a:schemeClr val="lt2"/>
                </a:solidFill>
              </a:rPr>
              <a:t>Taşıyıcı</a:t>
            </a:r>
            <a:endParaRPr lang="tr-TR" noProof="1">
              <a:solidFill>
                <a:schemeClr val="lt2"/>
              </a:solidFill>
            </a:endParaRPr>
          </a:p>
        </p:txBody>
      </p:sp>
      <p:sp>
        <p:nvSpPr>
          <p:cNvPr id="5" name="Google Shape;350;p34">
            <a:extLst>
              <a:ext uri="{FF2B5EF4-FFF2-40B4-BE49-F238E27FC236}">
                <a16:creationId xmlns:a16="http://schemas.microsoft.com/office/drawing/2014/main" id="{7D10EFFD-4C74-8B37-8907-3C7FE3171BFA}"/>
              </a:ext>
            </a:extLst>
          </p:cNvPr>
          <p:cNvSpPr txBox="1">
            <a:spLocks/>
          </p:cNvSpPr>
          <p:nvPr/>
        </p:nvSpPr>
        <p:spPr>
          <a:xfrm>
            <a:off x="2339303" y="1479512"/>
            <a:ext cx="169069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2800" noProof="1">
                <a:solidFill>
                  <a:schemeClr val="lt2"/>
                </a:solidFill>
              </a:rPr>
              <a:t>Dış</a:t>
            </a:r>
            <a:endParaRPr lang="tr-TR" noProof="1">
              <a:solidFill>
                <a:schemeClr val="lt2"/>
              </a:solidFill>
            </a:endParaRPr>
          </a:p>
        </p:txBody>
      </p:sp>
      <p:sp>
        <p:nvSpPr>
          <p:cNvPr id="6" name="Google Shape;350;p34">
            <a:extLst>
              <a:ext uri="{FF2B5EF4-FFF2-40B4-BE49-F238E27FC236}">
                <a16:creationId xmlns:a16="http://schemas.microsoft.com/office/drawing/2014/main" id="{F0137896-1962-BECB-84C3-FA9B85FCCDD8}"/>
              </a:ext>
            </a:extLst>
          </p:cNvPr>
          <p:cNvSpPr txBox="1">
            <a:spLocks/>
          </p:cNvSpPr>
          <p:nvPr/>
        </p:nvSpPr>
        <p:spPr>
          <a:xfrm>
            <a:off x="4938590" y="1037278"/>
            <a:ext cx="169069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noProof="1">
                <a:solidFill>
                  <a:schemeClr val="lt2"/>
                </a:solidFill>
              </a:rPr>
              <a:t>Bölücü</a:t>
            </a:r>
          </a:p>
        </p:txBody>
      </p:sp>
      <p:sp>
        <p:nvSpPr>
          <p:cNvPr id="7" name="Google Shape;350;p34">
            <a:extLst>
              <a:ext uri="{FF2B5EF4-FFF2-40B4-BE49-F238E27FC236}">
                <a16:creationId xmlns:a16="http://schemas.microsoft.com/office/drawing/2014/main" id="{7C590557-3E07-04F0-B737-0D9396706D53}"/>
              </a:ext>
            </a:extLst>
          </p:cNvPr>
          <p:cNvSpPr txBox="1">
            <a:spLocks/>
          </p:cNvSpPr>
          <p:nvPr/>
        </p:nvSpPr>
        <p:spPr>
          <a:xfrm>
            <a:off x="527573" y="2194504"/>
            <a:ext cx="169069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noProof="1">
                <a:solidFill>
                  <a:schemeClr val="lt2"/>
                </a:solidFill>
              </a:rPr>
              <a:t>İç</a:t>
            </a:r>
          </a:p>
        </p:txBody>
      </p:sp>
      <p:sp>
        <p:nvSpPr>
          <p:cNvPr id="8" name="Google Shape;350;p34">
            <a:extLst>
              <a:ext uri="{FF2B5EF4-FFF2-40B4-BE49-F238E27FC236}">
                <a16:creationId xmlns:a16="http://schemas.microsoft.com/office/drawing/2014/main" id="{36E2FF04-955D-15E3-1D7A-8BEB1A4CB5E2}"/>
              </a:ext>
            </a:extLst>
          </p:cNvPr>
          <p:cNvSpPr txBox="1">
            <a:spLocks/>
          </p:cNvSpPr>
          <p:nvPr/>
        </p:nvSpPr>
        <p:spPr>
          <a:xfrm>
            <a:off x="1190617" y="1939923"/>
            <a:ext cx="169069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noProof="1">
                <a:solidFill>
                  <a:schemeClr val="lt2"/>
                </a:solidFill>
              </a:rPr>
              <a:t>Yangın</a:t>
            </a:r>
          </a:p>
        </p:txBody>
      </p:sp>
      <p:sp>
        <p:nvSpPr>
          <p:cNvPr id="9" name="Google Shape;350;p34">
            <a:extLst>
              <a:ext uri="{FF2B5EF4-FFF2-40B4-BE49-F238E27FC236}">
                <a16:creationId xmlns:a16="http://schemas.microsoft.com/office/drawing/2014/main" id="{7E546501-DF08-82DF-C572-2E57663F0373}"/>
              </a:ext>
            </a:extLst>
          </p:cNvPr>
          <p:cNvSpPr txBox="1">
            <a:spLocks/>
          </p:cNvSpPr>
          <p:nvPr/>
        </p:nvSpPr>
        <p:spPr>
          <a:xfrm>
            <a:off x="1190616" y="2750801"/>
            <a:ext cx="169069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2400" noProof="1">
                <a:solidFill>
                  <a:schemeClr val="lt2"/>
                </a:solidFill>
              </a:rPr>
              <a:t>Temel</a:t>
            </a:r>
            <a:endParaRPr lang="tr-TR" noProof="1">
              <a:solidFill>
                <a:schemeClr val="lt2"/>
              </a:solidFill>
            </a:endParaRPr>
          </a:p>
        </p:txBody>
      </p:sp>
      <p:sp>
        <p:nvSpPr>
          <p:cNvPr id="10" name="Google Shape;350;p34">
            <a:extLst>
              <a:ext uri="{FF2B5EF4-FFF2-40B4-BE49-F238E27FC236}">
                <a16:creationId xmlns:a16="http://schemas.microsoft.com/office/drawing/2014/main" id="{1565C439-0FA3-8D50-0487-0D70F2665F7E}"/>
              </a:ext>
            </a:extLst>
          </p:cNvPr>
          <p:cNvSpPr txBox="1">
            <a:spLocks/>
          </p:cNvSpPr>
          <p:nvPr/>
        </p:nvSpPr>
        <p:spPr>
          <a:xfrm>
            <a:off x="222213" y="3149016"/>
            <a:ext cx="169069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noProof="1">
                <a:solidFill>
                  <a:schemeClr val="lt2"/>
                </a:solidFill>
              </a:rPr>
              <a:t>İstinat</a:t>
            </a:r>
          </a:p>
        </p:txBody>
      </p:sp>
      <p:sp>
        <p:nvSpPr>
          <p:cNvPr id="11" name="Google Shape;350;p34">
            <a:extLst>
              <a:ext uri="{FF2B5EF4-FFF2-40B4-BE49-F238E27FC236}">
                <a16:creationId xmlns:a16="http://schemas.microsoft.com/office/drawing/2014/main" id="{4F5B4B53-6F18-108C-527B-0F6B434906F2}"/>
              </a:ext>
            </a:extLst>
          </p:cNvPr>
          <p:cNvSpPr txBox="1">
            <a:spLocks/>
          </p:cNvSpPr>
          <p:nvPr/>
        </p:nvSpPr>
        <p:spPr>
          <a:xfrm>
            <a:off x="503890" y="3919116"/>
            <a:ext cx="1690691"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noProof="1">
                <a:solidFill>
                  <a:schemeClr val="lt2"/>
                </a:solidFill>
              </a:rPr>
              <a:t>Sınır</a:t>
            </a:r>
          </a:p>
        </p:txBody>
      </p:sp>
      <p:sp>
        <p:nvSpPr>
          <p:cNvPr id="12" name="Google Shape;350;p34">
            <a:extLst>
              <a:ext uri="{FF2B5EF4-FFF2-40B4-BE49-F238E27FC236}">
                <a16:creationId xmlns:a16="http://schemas.microsoft.com/office/drawing/2014/main" id="{7632B942-6FC5-8051-C016-9F20A232575E}"/>
              </a:ext>
            </a:extLst>
          </p:cNvPr>
          <p:cNvSpPr txBox="1">
            <a:spLocks/>
          </p:cNvSpPr>
          <p:nvPr/>
        </p:nvSpPr>
        <p:spPr>
          <a:xfrm>
            <a:off x="1890416" y="3511499"/>
            <a:ext cx="191698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4400" noProof="1">
                <a:solidFill>
                  <a:schemeClr val="lt2"/>
                </a:solidFill>
              </a:rPr>
              <a:t>Panel</a:t>
            </a:r>
          </a:p>
        </p:txBody>
      </p:sp>
      <p:sp>
        <p:nvSpPr>
          <p:cNvPr id="13" name="Google Shape;350;p34">
            <a:extLst>
              <a:ext uri="{FF2B5EF4-FFF2-40B4-BE49-F238E27FC236}">
                <a16:creationId xmlns:a16="http://schemas.microsoft.com/office/drawing/2014/main" id="{1AC346DA-3117-B865-DD97-FA11AC3011C2}"/>
              </a:ext>
            </a:extLst>
          </p:cNvPr>
          <p:cNvSpPr txBox="1">
            <a:spLocks/>
          </p:cNvSpPr>
          <p:nvPr/>
        </p:nvSpPr>
        <p:spPr>
          <a:xfrm>
            <a:off x="7365738" y="3942040"/>
            <a:ext cx="204453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2400" noProof="1">
                <a:solidFill>
                  <a:schemeClr val="lt2"/>
                </a:solidFill>
              </a:rPr>
              <a:t>Kalkan</a:t>
            </a:r>
            <a:endParaRPr lang="tr-TR" noProof="1">
              <a:solidFill>
                <a:schemeClr val="lt2"/>
              </a:solidFill>
            </a:endParaRPr>
          </a:p>
        </p:txBody>
      </p:sp>
      <p:sp>
        <p:nvSpPr>
          <p:cNvPr id="14" name="Google Shape;350;p34">
            <a:extLst>
              <a:ext uri="{FF2B5EF4-FFF2-40B4-BE49-F238E27FC236}">
                <a16:creationId xmlns:a16="http://schemas.microsoft.com/office/drawing/2014/main" id="{22955209-D36F-5A26-504F-92514CCDC94D}"/>
              </a:ext>
            </a:extLst>
          </p:cNvPr>
          <p:cNvSpPr txBox="1">
            <a:spLocks/>
          </p:cNvSpPr>
          <p:nvPr/>
        </p:nvSpPr>
        <p:spPr>
          <a:xfrm>
            <a:off x="360803" y="1017725"/>
            <a:ext cx="223960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3600" noProof="1">
                <a:solidFill>
                  <a:schemeClr val="lt2"/>
                </a:solidFill>
              </a:rPr>
              <a:t>Güneşlik</a:t>
            </a:r>
            <a:endParaRPr lang="tr-TR" noProof="1">
              <a:solidFill>
                <a:schemeClr val="lt2"/>
              </a:solidFill>
            </a:endParaRPr>
          </a:p>
        </p:txBody>
      </p:sp>
      <p:sp>
        <p:nvSpPr>
          <p:cNvPr id="15" name="Google Shape;350;p34">
            <a:extLst>
              <a:ext uri="{FF2B5EF4-FFF2-40B4-BE49-F238E27FC236}">
                <a16:creationId xmlns:a16="http://schemas.microsoft.com/office/drawing/2014/main" id="{079DED6E-32DB-859A-6E83-C6447731D198}"/>
              </a:ext>
            </a:extLst>
          </p:cNvPr>
          <p:cNvSpPr txBox="1">
            <a:spLocks/>
          </p:cNvSpPr>
          <p:nvPr/>
        </p:nvSpPr>
        <p:spPr>
          <a:xfrm>
            <a:off x="6448000" y="3232611"/>
            <a:ext cx="207947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3200" noProof="1">
                <a:solidFill>
                  <a:schemeClr val="lt2"/>
                </a:solidFill>
              </a:rPr>
              <a:t>Parapet</a:t>
            </a:r>
          </a:p>
        </p:txBody>
      </p:sp>
      <p:sp>
        <p:nvSpPr>
          <p:cNvPr id="16" name="Google Shape;350;p34">
            <a:extLst>
              <a:ext uri="{FF2B5EF4-FFF2-40B4-BE49-F238E27FC236}">
                <a16:creationId xmlns:a16="http://schemas.microsoft.com/office/drawing/2014/main" id="{93B5BA50-86E8-CA2D-3C4E-A90CD858AB04}"/>
              </a:ext>
            </a:extLst>
          </p:cNvPr>
          <p:cNvSpPr txBox="1">
            <a:spLocks/>
          </p:cNvSpPr>
          <p:nvPr/>
        </p:nvSpPr>
        <p:spPr>
          <a:xfrm>
            <a:off x="3139213" y="3116096"/>
            <a:ext cx="145538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2600" noProof="1">
                <a:solidFill>
                  <a:schemeClr val="lt2"/>
                </a:solidFill>
              </a:rPr>
              <a:t>Portatif</a:t>
            </a:r>
          </a:p>
        </p:txBody>
      </p:sp>
      <p:sp>
        <p:nvSpPr>
          <p:cNvPr id="17" name="Google Shape;350;p34">
            <a:extLst>
              <a:ext uri="{FF2B5EF4-FFF2-40B4-BE49-F238E27FC236}">
                <a16:creationId xmlns:a16="http://schemas.microsoft.com/office/drawing/2014/main" id="{24338A24-24E6-53BC-001D-2E15E4FEE188}"/>
              </a:ext>
            </a:extLst>
          </p:cNvPr>
          <p:cNvSpPr txBox="1">
            <a:spLocks/>
          </p:cNvSpPr>
          <p:nvPr/>
        </p:nvSpPr>
        <p:spPr>
          <a:xfrm>
            <a:off x="3219483" y="1665451"/>
            <a:ext cx="1996049"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noProof="1">
                <a:solidFill>
                  <a:schemeClr val="lt2"/>
                </a:solidFill>
              </a:rPr>
              <a:t>Boşluklu</a:t>
            </a:r>
          </a:p>
        </p:txBody>
      </p:sp>
      <p:sp>
        <p:nvSpPr>
          <p:cNvPr id="18" name="Google Shape;350;p34">
            <a:extLst>
              <a:ext uri="{FF2B5EF4-FFF2-40B4-BE49-F238E27FC236}">
                <a16:creationId xmlns:a16="http://schemas.microsoft.com/office/drawing/2014/main" id="{2304016A-E5DE-A4A6-B7A5-0E2A001BEAAF}"/>
              </a:ext>
            </a:extLst>
          </p:cNvPr>
          <p:cNvSpPr txBox="1">
            <a:spLocks/>
          </p:cNvSpPr>
          <p:nvPr/>
        </p:nvSpPr>
        <p:spPr>
          <a:xfrm>
            <a:off x="6894830" y="1296525"/>
            <a:ext cx="209381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3200" noProof="1">
                <a:solidFill>
                  <a:schemeClr val="lt2"/>
                </a:solidFill>
              </a:rPr>
              <a:t>Sandviç</a:t>
            </a:r>
            <a:endParaRPr lang="tr-TR" noProof="1">
              <a:solidFill>
                <a:schemeClr val="lt2"/>
              </a:solidFill>
            </a:endParaRPr>
          </a:p>
        </p:txBody>
      </p:sp>
      <p:sp>
        <p:nvSpPr>
          <p:cNvPr id="19" name="Google Shape;350;p34">
            <a:extLst>
              <a:ext uri="{FF2B5EF4-FFF2-40B4-BE49-F238E27FC236}">
                <a16:creationId xmlns:a16="http://schemas.microsoft.com/office/drawing/2014/main" id="{7890B0C0-EEF1-A8D9-BB49-E658395689AA}"/>
              </a:ext>
            </a:extLst>
          </p:cNvPr>
          <p:cNvSpPr txBox="1">
            <a:spLocks/>
          </p:cNvSpPr>
          <p:nvPr/>
        </p:nvSpPr>
        <p:spPr>
          <a:xfrm>
            <a:off x="5247736" y="2025434"/>
            <a:ext cx="3456642" cy="6601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noProof="1">
                <a:solidFill>
                  <a:schemeClr val="lt2"/>
                </a:solidFill>
              </a:rPr>
              <a:t>Betonarme Derzli</a:t>
            </a:r>
          </a:p>
        </p:txBody>
      </p:sp>
      <p:sp>
        <p:nvSpPr>
          <p:cNvPr id="20" name="Google Shape;350;p34">
            <a:extLst>
              <a:ext uri="{FF2B5EF4-FFF2-40B4-BE49-F238E27FC236}">
                <a16:creationId xmlns:a16="http://schemas.microsoft.com/office/drawing/2014/main" id="{B99A13C9-DF82-26F5-A49F-F168CE10B04D}"/>
              </a:ext>
            </a:extLst>
          </p:cNvPr>
          <p:cNvSpPr txBox="1">
            <a:spLocks/>
          </p:cNvSpPr>
          <p:nvPr/>
        </p:nvSpPr>
        <p:spPr>
          <a:xfrm>
            <a:off x="4725441" y="3006640"/>
            <a:ext cx="111887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noProof="1">
                <a:solidFill>
                  <a:schemeClr val="lt2"/>
                </a:solidFill>
              </a:rPr>
              <a:t>Dolu</a:t>
            </a:r>
          </a:p>
        </p:txBody>
      </p:sp>
      <p:sp>
        <p:nvSpPr>
          <p:cNvPr id="21" name="Google Shape;350;p34">
            <a:extLst>
              <a:ext uri="{FF2B5EF4-FFF2-40B4-BE49-F238E27FC236}">
                <a16:creationId xmlns:a16="http://schemas.microsoft.com/office/drawing/2014/main" id="{12E65D20-D5FE-2E80-94DB-A439802E3EE1}"/>
              </a:ext>
            </a:extLst>
          </p:cNvPr>
          <p:cNvSpPr txBox="1">
            <a:spLocks/>
          </p:cNvSpPr>
          <p:nvPr/>
        </p:nvSpPr>
        <p:spPr>
          <a:xfrm>
            <a:off x="4231011" y="3731650"/>
            <a:ext cx="338138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800" noProof="1">
                <a:solidFill>
                  <a:schemeClr val="lt2"/>
                </a:solidFill>
              </a:rPr>
              <a:t>İnce Kaplamalı</a:t>
            </a:r>
          </a:p>
        </p:txBody>
      </p:sp>
      <p:sp>
        <p:nvSpPr>
          <p:cNvPr id="22" name="Google Shape;350;p34">
            <a:extLst>
              <a:ext uri="{FF2B5EF4-FFF2-40B4-BE49-F238E27FC236}">
                <a16:creationId xmlns:a16="http://schemas.microsoft.com/office/drawing/2014/main" id="{A92D9928-B9C0-2C1A-61D9-108C3A0F7833}"/>
              </a:ext>
            </a:extLst>
          </p:cNvPr>
          <p:cNvSpPr txBox="1">
            <a:spLocks/>
          </p:cNvSpPr>
          <p:nvPr/>
        </p:nvSpPr>
        <p:spPr>
          <a:xfrm>
            <a:off x="2633268" y="1067424"/>
            <a:ext cx="338138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600" noProof="1">
                <a:solidFill>
                  <a:schemeClr val="lt2"/>
                </a:solidFill>
              </a:rPr>
              <a:t>Kalın Kaplamalı</a:t>
            </a:r>
          </a:p>
        </p:txBody>
      </p:sp>
      <p:sp>
        <p:nvSpPr>
          <p:cNvPr id="23" name="Google Shape;350;p34">
            <a:extLst>
              <a:ext uri="{FF2B5EF4-FFF2-40B4-BE49-F238E27FC236}">
                <a16:creationId xmlns:a16="http://schemas.microsoft.com/office/drawing/2014/main" id="{95531FE4-617D-C620-31FF-98AFBE54FFAC}"/>
              </a:ext>
            </a:extLst>
          </p:cNvPr>
          <p:cNvSpPr txBox="1">
            <a:spLocks/>
          </p:cNvSpPr>
          <p:nvPr/>
        </p:nvSpPr>
        <p:spPr>
          <a:xfrm>
            <a:off x="5116585" y="1595241"/>
            <a:ext cx="1690691" cy="49612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1800" noProof="1">
                <a:solidFill>
                  <a:schemeClr val="lt2"/>
                </a:solidFill>
              </a:rPr>
              <a:t>Ara Boşluklu</a:t>
            </a:r>
          </a:p>
        </p:txBody>
      </p:sp>
      <p:sp>
        <p:nvSpPr>
          <p:cNvPr id="2" name="Google Shape;350;p34">
            <a:extLst>
              <a:ext uri="{FF2B5EF4-FFF2-40B4-BE49-F238E27FC236}">
                <a16:creationId xmlns:a16="http://schemas.microsoft.com/office/drawing/2014/main" id="{A1B877AF-2826-8BB6-B26F-60D0709ACE7C}"/>
              </a:ext>
            </a:extLst>
          </p:cNvPr>
          <p:cNvSpPr txBox="1">
            <a:spLocks/>
          </p:cNvSpPr>
          <p:nvPr/>
        </p:nvSpPr>
        <p:spPr>
          <a:xfrm>
            <a:off x="3525092" y="4205466"/>
            <a:ext cx="209381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3200" noProof="1">
                <a:solidFill>
                  <a:schemeClr val="lt2"/>
                </a:solidFill>
              </a:rPr>
              <a:t>Şeffaf</a:t>
            </a:r>
            <a:endParaRPr lang="tr-TR" noProof="1">
              <a:solidFill>
                <a:schemeClr val="lt2"/>
              </a:solidFill>
            </a:endParaRPr>
          </a:p>
        </p:txBody>
      </p:sp>
      <p:sp>
        <p:nvSpPr>
          <p:cNvPr id="3" name="Google Shape;350;p34">
            <a:extLst>
              <a:ext uri="{FF2B5EF4-FFF2-40B4-BE49-F238E27FC236}">
                <a16:creationId xmlns:a16="http://schemas.microsoft.com/office/drawing/2014/main" id="{AEA1A1BB-E341-F2AA-30F9-EF9FE3B76E2E}"/>
              </a:ext>
            </a:extLst>
          </p:cNvPr>
          <p:cNvSpPr txBox="1">
            <a:spLocks/>
          </p:cNvSpPr>
          <p:nvPr/>
        </p:nvSpPr>
        <p:spPr>
          <a:xfrm>
            <a:off x="5937978" y="2763453"/>
            <a:ext cx="104384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2000" noProof="1">
                <a:solidFill>
                  <a:schemeClr val="lt2"/>
                </a:solidFill>
              </a:rPr>
              <a:t>Yalıtım</a:t>
            </a:r>
            <a:endParaRPr lang="tr-TR" sz="3200" noProof="1">
              <a:solidFill>
                <a:schemeClr val="lt2"/>
              </a:solidFill>
            </a:endParaRPr>
          </a:p>
        </p:txBody>
      </p:sp>
      <p:sp>
        <p:nvSpPr>
          <p:cNvPr id="24" name="Google Shape;350;p34">
            <a:extLst>
              <a:ext uri="{FF2B5EF4-FFF2-40B4-BE49-F238E27FC236}">
                <a16:creationId xmlns:a16="http://schemas.microsoft.com/office/drawing/2014/main" id="{26F7B0EE-861A-9B00-5C9A-B3C78C034C54}"/>
              </a:ext>
            </a:extLst>
          </p:cNvPr>
          <p:cNvSpPr txBox="1">
            <a:spLocks/>
          </p:cNvSpPr>
          <p:nvPr/>
        </p:nvSpPr>
        <p:spPr>
          <a:xfrm>
            <a:off x="7171004" y="2688175"/>
            <a:ext cx="207947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2400" noProof="1">
                <a:solidFill>
                  <a:schemeClr val="lt2"/>
                </a:solidFill>
              </a:rPr>
              <a:t>Akustik</a:t>
            </a:r>
            <a:endParaRPr lang="tr-TR" sz="3200" noProof="1">
              <a:solidFill>
                <a:schemeClr val="lt2"/>
              </a:solidFill>
            </a:endParaRPr>
          </a:p>
        </p:txBody>
      </p:sp>
      <p:sp>
        <p:nvSpPr>
          <p:cNvPr id="25" name="Google Shape;350;p34">
            <a:extLst>
              <a:ext uri="{FF2B5EF4-FFF2-40B4-BE49-F238E27FC236}">
                <a16:creationId xmlns:a16="http://schemas.microsoft.com/office/drawing/2014/main" id="{793599B0-23DD-5DAA-8FDA-42377A2A5DE3}"/>
              </a:ext>
            </a:extLst>
          </p:cNvPr>
          <p:cNvSpPr txBox="1">
            <a:spLocks/>
          </p:cNvSpPr>
          <p:nvPr/>
        </p:nvSpPr>
        <p:spPr>
          <a:xfrm>
            <a:off x="5488149" y="4129506"/>
            <a:ext cx="216130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4000" noProof="1">
                <a:solidFill>
                  <a:schemeClr val="lt2"/>
                </a:solidFill>
              </a:rPr>
              <a:t>Perde</a:t>
            </a:r>
            <a:endParaRPr lang="tr-TR" noProof="1">
              <a:solidFill>
                <a:schemeClr val="lt2"/>
              </a:solidFill>
            </a:endParaRPr>
          </a:p>
        </p:txBody>
      </p:sp>
      <p:sp>
        <p:nvSpPr>
          <p:cNvPr id="26" name="Google Shape;350;p34">
            <a:extLst>
              <a:ext uri="{FF2B5EF4-FFF2-40B4-BE49-F238E27FC236}">
                <a16:creationId xmlns:a16="http://schemas.microsoft.com/office/drawing/2014/main" id="{91E2FD2D-4F6C-5376-869D-2297F7A096A4}"/>
              </a:ext>
            </a:extLst>
          </p:cNvPr>
          <p:cNvSpPr txBox="1">
            <a:spLocks/>
          </p:cNvSpPr>
          <p:nvPr/>
        </p:nvSpPr>
        <p:spPr>
          <a:xfrm>
            <a:off x="7792200" y="800665"/>
            <a:ext cx="1029503" cy="4598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nrope"/>
              <a:buNone/>
              <a:defRPr sz="3000" b="1" i="0" u="none" strike="noStrike" cap="none">
                <a:solidFill>
                  <a:schemeClr val="dk1"/>
                </a:solidFill>
                <a:latin typeface="Manrope"/>
                <a:ea typeface="Manrope"/>
                <a:cs typeface="Manrope"/>
                <a:sym typeface="Manrope"/>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tr-TR" sz="2000" noProof="1">
                <a:solidFill>
                  <a:schemeClr val="lt2"/>
                </a:solidFill>
              </a:rPr>
              <a:t>Dijital</a:t>
            </a:r>
            <a:endParaRPr lang="tr-TR" noProof="1">
              <a:solidFill>
                <a:schemeClr val="lt2"/>
              </a:solidFill>
            </a:endParaRPr>
          </a:p>
        </p:txBody>
      </p:sp>
      <p:sp>
        <p:nvSpPr>
          <p:cNvPr id="27" name="Dikdörtgen 26">
            <a:extLst>
              <a:ext uri="{FF2B5EF4-FFF2-40B4-BE49-F238E27FC236}">
                <a16:creationId xmlns:a16="http://schemas.microsoft.com/office/drawing/2014/main" id="{16699F9C-E6A9-9388-DAE9-C00A13B5D8B3}"/>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8" name="Dikdörtgen 27">
            <a:extLst>
              <a:ext uri="{FF2B5EF4-FFF2-40B4-BE49-F238E27FC236}">
                <a16:creationId xmlns:a16="http://schemas.microsoft.com/office/drawing/2014/main" id="{B32EDACB-B526-C3C9-5D0C-3CAEA456859B}"/>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29" name="Dikdörtgen 28">
            <a:extLst>
              <a:ext uri="{FF2B5EF4-FFF2-40B4-BE49-F238E27FC236}">
                <a16:creationId xmlns:a16="http://schemas.microsoft.com/office/drawing/2014/main" id="{4C08BC29-C625-1344-EB6E-E8B827548476}"/>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0" name="Dikdörtgen 29">
            <a:extLst>
              <a:ext uri="{FF2B5EF4-FFF2-40B4-BE49-F238E27FC236}">
                <a16:creationId xmlns:a16="http://schemas.microsoft.com/office/drawing/2014/main" id="{95BA8810-7206-F6F0-9EE1-799C2CD5387D}"/>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1" name="Dikdörtgen 30">
            <a:extLst>
              <a:ext uri="{FF2B5EF4-FFF2-40B4-BE49-F238E27FC236}">
                <a16:creationId xmlns:a16="http://schemas.microsoft.com/office/drawing/2014/main" id="{CF810915-2931-F5CC-2D52-B564B2BACC1B}"/>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2" name="Dikdörtgen 31">
            <a:extLst>
              <a:ext uri="{FF2B5EF4-FFF2-40B4-BE49-F238E27FC236}">
                <a16:creationId xmlns:a16="http://schemas.microsoft.com/office/drawing/2014/main" id="{2DB45324-21DF-C795-B0CA-C51362FCD67F}"/>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3" name="Dikdörtgen 32">
            <a:extLst>
              <a:ext uri="{FF2B5EF4-FFF2-40B4-BE49-F238E27FC236}">
                <a16:creationId xmlns:a16="http://schemas.microsoft.com/office/drawing/2014/main" id="{3A71B5C3-8AB3-1544-BD0E-AAE8096AD413}"/>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 name="Dikdörtgen 33">
            <a:extLst>
              <a:ext uri="{FF2B5EF4-FFF2-40B4-BE49-F238E27FC236}">
                <a16:creationId xmlns:a16="http://schemas.microsoft.com/office/drawing/2014/main" id="{3D0A3147-B71A-1C7A-68B2-D419BE24D624}"/>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5" name="Dikdörtgen 34">
            <a:extLst>
              <a:ext uri="{FF2B5EF4-FFF2-40B4-BE49-F238E27FC236}">
                <a16:creationId xmlns:a16="http://schemas.microsoft.com/office/drawing/2014/main" id="{98AF5071-CC8D-6FBB-76E7-3EB0FC0C0A46}"/>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6" name="Dikdörtgen 35">
            <a:extLst>
              <a:ext uri="{FF2B5EF4-FFF2-40B4-BE49-F238E27FC236}">
                <a16:creationId xmlns:a16="http://schemas.microsoft.com/office/drawing/2014/main" id="{333E9A33-D551-E911-2208-F9AED230879C}"/>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7" name="Dikdörtgen 36">
            <a:extLst>
              <a:ext uri="{FF2B5EF4-FFF2-40B4-BE49-F238E27FC236}">
                <a16:creationId xmlns:a16="http://schemas.microsoft.com/office/drawing/2014/main" id="{F622FCDF-643A-6B94-05E9-F185E8400514}"/>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38" name="Dikdörtgen 37">
            <a:extLst>
              <a:ext uri="{FF2B5EF4-FFF2-40B4-BE49-F238E27FC236}">
                <a16:creationId xmlns:a16="http://schemas.microsoft.com/office/drawing/2014/main" id="{8339B847-5BC5-6F70-A61D-D1CA82323CCE}"/>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9" name="Dikdörtgen 38">
            <a:extLst>
              <a:ext uri="{FF2B5EF4-FFF2-40B4-BE49-F238E27FC236}">
                <a16:creationId xmlns:a16="http://schemas.microsoft.com/office/drawing/2014/main" id="{67650070-9615-1E7E-1624-51BF9F691E93}"/>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0" name="Dikdörtgen 39">
            <a:extLst>
              <a:ext uri="{FF2B5EF4-FFF2-40B4-BE49-F238E27FC236}">
                <a16:creationId xmlns:a16="http://schemas.microsoft.com/office/drawing/2014/main" id="{F13F9D45-607C-1A33-9A9B-11E7AC13861C}"/>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1" name="Dikdörtgen 40">
            <a:extLst>
              <a:ext uri="{FF2B5EF4-FFF2-40B4-BE49-F238E27FC236}">
                <a16:creationId xmlns:a16="http://schemas.microsoft.com/office/drawing/2014/main" id="{F45211E2-E5DF-A710-6C99-4FB17073EEC5}"/>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2" name="Dikdörtgen 41">
            <a:extLst>
              <a:ext uri="{FF2B5EF4-FFF2-40B4-BE49-F238E27FC236}">
                <a16:creationId xmlns:a16="http://schemas.microsoft.com/office/drawing/2014/main" id="{B7D772BC-0C52-DAA5-C652-1FB982885417}"/>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3" name="Dikdörtgen 42">
            <a:extLst>
              <a:ext uri="{FF2B5EF4-FFF2-40B4-BE49-F238E27FC236}">
                <a16:creationId xmlns:a16="http://schemas.microsoft.com/office/drawing/2014/main" id="{72F4D54F-696F-1537-0AD3-26F02CA8C7C0}"/>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4" name="Dikdörtgen 43">
            <a:extLst>
              <a:ext uri="{FF2B5EF4-FFF2-40B4-BE49-F238E27FC236}">
                <a16:creationId xmlns:a16="http://schemas.microsoft.com/office/drawing/2014/main" id="{DEB10605-BB16-D9F1-F7E4-E0B072E71905}"/>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5" name="Dikdörtgen 44">
            <a:extLst>
              <a:ext uri="{FF2B5EF4-FFF2-40B4-BE49-F238E27FC236}">
                <a16:creationId xmlns:a16="http://schemas.microsoft.com/office/drawing/2014/main" id="{4A3F6541-5346-D06F-6A8B-4DD968A49CDC}"/>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6" name="Dikdörtgen 45">
            <a:extLst>
              <a:ext uri="{FF2B5EF4-FFF2-40B4-BE49-F238E27FC236}">
                <a16:creationId xmlns:a16="http://schemas.microsoft.com/office/drawing/2014/main" id="{7EF2B0E5-0DC5-2594-FFB8-E98AF0510061}"/>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7" name="Dikdörtgen 46">
            <a:extLst>
              <a:ext uri="{FF2B5EF4-FFF2-40B4-BE49-F238E27FC236}">
                <a16:creationId xmlns:a16="http://schemas.microsoft.com/office/drawing/2014/main" id="{1538559C-EBAD-AB9B-585F-3094B7B38001}"/>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8" name="Dikdörtgen 47">
            <a:extLst>
              <a:ext uri="{FF2B5EF4-FFF2-40B4-BE49-F238E27FC236}">
                <a16:creationId xmlns:a16="http://schemas.microsoft.com/office/drawing/2014/main" id="{9DA924DC-26C2-F192-77FD-22B07339E6D7}"/>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9" name="Dikdörtgen 48">
            <a:extLst>
              <a:ext uri="{FF2B5EF4-FFF2-40B4-BE49-F238E27FC236}">
                <a16:creationId xmlns:a16="http://schemas.microsoft.com/office/drawing/2014/main" id="{35CBE44C-4F33-9FAB-DF96-AA70A69C22B7}"/>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0" name="Dikdörtgen 49">
            <a:extLst>
              <a:ext uri="{FF2B5EF4-FFF2-40B4-BE49-F238E27FC236}">
                <a16:creationId xmlns:a16="http://schemas.microsoft.com/office/drawing/2014/main" id="{67F202CE-3666-968F-E43B-B17DA7594373}"/>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1" name="Dikdörtgen 50">
            <a:extLst>
              <a:ext uri="{FF2B5EF4-FFF2-40B4-BE49-F238E27FC236}">
                <a16:creationId xmlns:a16="http://schemas.microsoft.com/office/drawing/2014/main" id="{7CF3754E-7926-0759-626E-10D257248DE3}"/>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2" name="Dikdörtgen 51">
            <a:extLst>
              <a:ext uri="{FF2B5EF4-FFF2-40B4-BE49-F238E27FC236}">
                <a16:creationId xmlns:a16="http://schemas.microsoft.com/office/drawing/2014/main" id="{2302249E-2922-AF41-EC84-6189627EA12A}"/>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53" name="Dikdörtgen 52">
            <a:extLst>
              <a:ext uri="{FF2B5EF4-FFF2-40B4-BE49-F238E27FC236}">
                <a16:creationId xmlns:a16="http://schemas.microsoft.com/office/drawing/2014/main" id="{03CA1D02-07C7-EB73-A03E-04C89102E3B2}"/>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4" name="Dikdörtgen 53">
            <a:extLst>
              <a:ext uri="{FF2B5EF4-FFF2-40B4-BE49-F238E27FC236}">
                <a16:creationId xmlns:a16="http://schemas.microsoft.com/office/drawing/2014/main" id="{EED02ACE-9CB4-EEDB-2E41-59F45AFB80C2}"/>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extLst>
      <p:ext uri="{BB962C8B-B14F-4D97-AF65-F5344CB8AC3E}">
        <p14:creationId xmlns:p14="http://schemas.microsoft.com/office/powerpoint/2010/main" val="1594552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45" presetClass="entr" presetSubtype="0"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2000"/>
                                        <p:tgtEl>
                                          <p:spTgt spid="28"/>
                                        </p:tgtEl>
                                      </p:cBhvr>
                                    </p:animEffect>
                                    <p:anim calcmode="lin" valueType="num">
                                      <p:cBhvr>
                                        <p:cTn id="51" dur="2000" fill="hold"/>
                                        <p:tgtEl>
                                          <p:spTgt spid="28"/>
                                        </p:tgtEl>
                                        <p:attrNameLst>
                                          <p:attrName>ppt_w</p:attrName>
                                        </p:attrNameLst>
                                      </p:cBhvr>
                                      <p:tavLst>
                                        <p:tav tm="0" fmla="#ppt_w*sin(2.5*pi*$)">
                                          <p:val>
                                            <p:fltVal val="0"/>
                                          </p:val>
                                        </p:tav>
                                        <p:tav tm="100000">
                                          <p:val>
                                            <p:fltVal val="1"/>
                                          </p:val>
                                        </p:tav>
                                      </p:tavLst>
                                    </p:anim>
                                    <p:anim calcmode="lin" valueType="num">
                                      <p:cBhvr>
                                        <p:cTn id="52" dur="20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1" grpId="0"/>
      <p:bldP spid="13" grpId="0"/>
      <p:bldP spid="16" grpId="0"/>
      <p:bldP spid="17" grpId="0"/>
      <p:bldP spid="21" grpId="0"/>
      <p:bldP spid="22" grpId="0"/>
      <p:bldP spid="23" grpId="0"/>
      <p:bldP spid="3" grpId="0"/>
      <p:bldP spid="24" grpId="0"/>
      <p:bldP spid="26" grpId="0"/>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a:extLst>
              <a:ext uri="{FF2B5EF4-FFF2-40B4-BE49-F238E27FC236}">
                <a16:creationId xmlns:a16="http://schemas.microsoft.com/office/drawing/2014/main" id="{FD03031B-DFB7-04CC-FE66-9322A496ED05}"/>
              </a:ext>
            </a:extLst>
          </p:cNvPr>
          <p:cNvSpPr txBox="1"/>
          <p:nvPr/>
        </p:nvSpPr>
        <p:spPr>
          <a:xfrm>
            <a:off x="2776253" y="1100555"/>
            <a:ext cx="5647748" cy="1985672"/>
          </a:xfrm>
          <a:prstGeom prst="rect">
            <a:avLst/>
          </a:prstGeom>
          <a:noFill/>
        </p:spPr>
        <p:txBody>
          <a:bodyPr wrap="square">
            <a:spAutoFit/>
          </a:bodyPr>
          <a:lstStyle/>
          <a:p>
            <a:pPr>
              <a:lnSpc>
                <a:spcPct val="200000"/>
              </a:lnSpc>
              <a:buNone/>
            </a:pPr>
            <a:r>
              <a:rPr lang="tr-TR" sz="1600" b="1" noProof="1">
                <a:latin typeface="Manrope" panose="020B0604020202020204" charset="0"/>
              </a:rPr>
              <a:t>Taşıyıcı Duvarlar</a:t>
            </a:r>
            <a:r>
              <a:rPr lang="en-GB" sz="1600" b="1" noProof="1">
                <a:latin typeface="Manrope" panose="020B0604020202020204" charset="0"/>
              </a:rPr>
              <a:t> </a:t>
            </a:r>
            <a:r>
              <a:rPr lang="tr-TR" sz="1600" b="1" noProof="1">
                <a:latin typeface="Manrope" panose="020B0604020202020204" charset="0"/>
              </a:rPr>
              <a:t>:</a:t>
            </a:r>
            <a:r>
              <a:rPr lang="tr-TR" sz="1600" noProof="1">
                <a:latin typeface="Manrope" panose="020B0604020202020204" charset="0"/>
              </a:rPr>
              <a:t> Yapının yükünü taşıyan ve aktaran </a:t>
            </a:r>
            <a:r>
              <a:rPr lang="en-GB" sz="1600" noProof="1">
                <a:latin typeface="Manrope" panose="020B0604020202020204" charset="0"/>
              </a:rPr>
              <a:t>                                             </a:t>
            </a:r>
          </a:p>
          <a:p>
            <a:pPr>
              <a:lnSpc>
                <a:spcPct val="200000"/>
              </a:lnSpc>
              <a:buNone/>
            </a:pPr>
            <a:r>
              <a:rPr lang="en-GB" sz="1600" noProof="1">
                <a:latin typeface="Manrope" panose="020B0604020202020204" charset="0"/>
              </a:rPr>
              <a:t>                                </a:t>
            </a:r>
            <a:r>
              <a:rPr lang="tr-TR" sz="1600" noProof="1">
                <a:latin typeface="Manrope" panose="020B0604020202020204" charset="0"/>
              </a:rPr>
              <a:t>duvarlardır. </a:t>
            </a:r>
          </a:p>
          <a:p>
            <a:pPr>
              <a:lnSpc>
                <a:spcPct val="200000"/>
              </a:lnSpc>
              <a:buNone/>
            </a:pPr>
            <a:r>
              <a:rPr lang="tr-TR" sz="1600" noProof="1">
                <a:solidFill>
                  <a:schemeClr val="accent1">
                    <a:lumMod val="50000"/>
                  </a:schemeClr>
                </a:solidFill>
                <a:latin typeface="Manrope" panose="020B0604020202020204" charset="0"/>
              </a:rPr>
              <a:t>(Örn: betonarme duvarlar, yığma duvarlar)</a:t>
            </a:r>
            <a:endParaRPr lang="en-GB" sz="1600" noProof="1">
              <a:solidFill>
                <a:schemeClr val="accent1">
                  <a:lumMod val="50000"/>
                </a:schemeClr>
              </a:solidFill>
              <a:latin typeface="Manrope" panose="020B0604020202020204" charset="0"/>
            </a:endParaRPr>
          </a:p>
          <a:p>
            <a:pPr>
              <a:lnSpc>
                <a:spcPct val="200000"/>
              </a:lnSpc>
              <a:buNone/>
            </a:pPr>
            <a:endParaRPr lang="tr-TR" sz="1600" noProof="1"/>
          </a:p>
        </p:txBody>
      </p:sp>
      <p:sp>
        <p:nvSpPr>
          <p:cNvPr id="2" name="Başlık 1">
            <a:extLst>
              <a:ext uri="{FF2B5EF4-FFF2-40B4-BE49-F238E27FC236}">
                <a16:creationId xmlns:a16="http://schemas.microsoft.com/office/drawing/2014/main" id="{DE298B54-38B4-9A0D-4D27-A2599EDB8B8B}"/>
              </a:ext>
            </a:extLst>
          </p:cNvPr>
          <p:cNvSpPr>
            <a:spLocks noGrp="1"/>
          </p:cNvSpPr>
          <p:nvPr>
            <p:ph type="title"/>
          </p:nvPr>
        </p:nvSpPr>
        <p:spPr>
          <a:xfrm>
            <a:off x="720000" y="391994"/>
            <a:ext cx="7704000" cy="572700"/>
          </a:xfrm>
        </p:spPr>
        <p:txBody>
          <a:bodyPr/>
          <a:lstStyle/>
          <a:p>
            <a:r>
              <a:rPr lang="tr-TR" b="1" noProof="1">
                <a:solidFill>
                  <a:schemeClr val="tx1"/>
                </a:solidFill>
              </a:rPr>
              <a:t>İşlevlerine </a:t>
            </a:r>
            <a:r>
              <a:rPr lang="en-GB" noProof="1">
                <a:solidFill>
                  <a:schemeClr val="tx1"/>
                </a:solidFill>
              </a:rPr>
              <a:t>g</a:t>
            </a:r>
            <a:r>
              <a:rPr lang="tr-TR" b="1" noProof="1">
                <a:solidFill>
                  <a:schemeClr val="tx1"/>
                </a:solidFill>
              </a:rPr>
              <a:t>öre Duvarlar</a:t>
            </a:r>
            <a:br>
              <a:rPr lang="tr-TR" b="1" noProof="1"/>
            </a:br>
            <a:endParaRPr lang="tr-TR" noProof="1"/>
          </a:p>
        </p:txBody>
      </p:sp>
      <p:sp>
        <p:nvSpPr>
          <p:cNvPr id="4" name="Metin kutusu 3">
            <a:extLst>
              <a:ext uri="{FF2B5EF4-FFF2-40B4-BE49-F238E27FC236}">
                <a16:creationId xmlns:a16="http://schemas.microsoft.com/office/drawing/2014/main" id="{EC136A97-43A0-D8A6-3A16-08C2E53EA57F}"/>
              </a:ext>
            </a:extLst>
          </p:cNvPr>
          <p:cNvSpPr txBox="1"/>
          <p:nvPr/>
        </p:nvSpPr>
        <p:spPr>
          <a:xfrm>
            <a:off x="720000" y="1090655"/>
            <a:ext cx="5647749" cy="3462999"/>
          </a:xfrm>
          <a:prstGeom prst="rect">
            <a:avLst/>
          </a:prstGeom>
          <a:noFill/>
        </p:spPr>
        <p:txBody>
          <a:bodyPr wrap="square">
            <a:spAutoFit/>
          </a:bodyPr>
          <a:lstStyle/>
          <a:p>
            <a:pPr>
              <a:lnSpc>
                <a:spcPct val="200000"/>
              </a:lnSpc>
              <a:buNone/>
            </a:pPr>
            <a:endParaRPr lang="en-GB" sz="1600" b="1" noProof="1"/>
          </a:p>
          <a:p>
            <a:pPr>
              <a:lnSpc>
                <a:spcPct val="200000"/>
              </a:lnSpc>
              <a:buNone/>
            </a:pPr>
            <a:endParaRPr lang="en-GB" sz="1600" b="1" noProof="1"/>
          </a:p>
          <a:p>
            <a:pPr>
              <a:lnSpc>
                <a:spcPct val="200000"/>
              </a:lnSpc>
              <a:buNone/>
            </a:pPr>
            <a:endParaRPr lang="en-GB" sz="1600" b="1" noProof="1"/>
          </a:p>
          <a:p>
            <a:pPr>
              <a:lnSpc>
                <a:spcPct val="200000"/>
              </a:lnSpc>
              <a:buNone/>
            </a:pPr>
            <a:endParaRPr lang="tr-TR" sz="1600" noProof="1"/>
          </a:p>
          <a:p>
            <a:pPr>
              <a:lnSpc>
                <a:spcPct val="200000"/>
              </a:lnSpc>
            </a:pPr>
            <a:r>
              <a:rPr lang="tr-TR" sz="1600" b="1" noProof="1">
                <a:latin typeface="Manrope" panose="020B0604020202020204" charset="0"/>
              </a:rPr>
              <a:t>Bölme Duvarlar</a:t>
            </a:r>
            <a:r>
              <a:rPr lang="en-GB" sz="1600" b="1" noProof="1">
                <a:latin typeface="Manrope" panose="020B0604020202020204" charset="0"/>
              </a:rPr>
              <a:t> </a:t>
            </a:r>
            <a:r>
              <a:rPr lang="tr-TR" sz="1600" b="1" noProof="1">
                <a:latin typeface="Manrope" panose="020B0604020202020204" charset="0"/>
              </a:rPr>
              <a:t>:</a:t>
            </a:r>
            <a:r>
              <a:rPr lang="tr-TR" sz="1600" noProof="1">
                <a:latin typeface="Manrope" panose="020B0604020202020204" charset="0"/>
              </a:rPr>
              <a:t> Yalnızca mekanları ayırmak için kullanılır, </a:t>
            </a:r>
            <a:r>
              <a:rPr lang="en-GB" sz="1600" noProof="1">
                <a:latin typeface="Manrope" panose="020B0604020202020204" charset="0"/>
              </a:rPr>
              <a:t>                 </a:t>
            </a:r>
          </a:p>
          <a:p>
            <a:pPr>
              <a:lnSpc>
                <a:spcPct val="200000"/>
              </a:lnSpc>
            </a:pPr>
            <a:r>
              <a:rPr lang="en-GB" sz="1600" noProof="1">
                <a:latin typeface="Manrope" panose="020B0604020202020204" charset="0"/>
              </a:rPr>
              <a:t>                              </a:t>
            </a:r>
            <a:r>
              <a:rPr lang="tr-TR" sz="1600" noProof="1">
                <a:latin typeface="Manrope" panose="020B0604020202020204" charset="0"/>
              </a:rPr>
              <a:t>yük taşımaz.</a:t>
            </a:r>
          </a:p>
          <a:p>
            <a:pPr>
              <a:lnSpc>
                <a:spcPct val="200000"/>
              </a:lnSpc>
            </a:pPr>
            <a:r>
              <a:rPr lang="tr-TR" sz="1600" noProof="1">
                <a:solidFill>
                  <a:schemeClr val="accent1">
                    <a:lumMod val="50000"/>
                  </a:schemeClr>
                </a:solidFill>
                <a:latin typeface="Manrope" panose="020B0604020202020204" charset="0"/>
              </a:rPr>
              <a:t>(Örn: alçıpan, tuğla, cam bölme duvarlar)</a:t>
            </a:r>
          </a:p>
        </p:txBody>
      </p:sp>
      <p:pic>
        <p:nvPicPr>
          <p:cNvPr id="5" name="Resim 4" descr="iç mekan, tren, duvar, tavan içeren bir resim&#10;&#10;Yapay zeka tarafından oluşturulan içerik yanlış olabilir.">
            <a:extLst>
              <a:ext uri="{FF2B5EF4-FFF2-40B4-BE49-F238E27FC236}">
                <a16:creationId xmlns:a16="http://schemas.microsoft.com/office/drawing/2014/main" id="{C6EC7A40-573E-6219-BDB3-F687B3764A6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81851" y="1144474"/>
            <a:ext cx="1323701" cy="1769542"/>
          </a:xfrm>
          <a:prstGeom prst="rect">
            <a:avLst/>
          </a:prstGeom>
        </p:spPr>
      </p:pic>
      <p:pic>
        <p:nvPicPr>
          <p:cNvPr id="7" name="Resim 6" descr="duvar, iç mekan, iç mekan tasarımı, fayans, karo, çini, kiremit içeren bir resim&#10;&#10;Yapay zeka tarafından oluşturulan içerik yanlış olabilir.">
            <a:extLst>
              <a:ext uri="{FF2B5EF4-FFF2-40B4-BE49-F238E27FC236}">
                <a16:creationId xmlns:a16="http://schemas.microsoft.com/office/drawing/2014/main" id="{3D8EEAC1-7775-83CE-A4DA-C5CCCAACE34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367749" y="2901316"/>
            <a:ext cx="1323701" cy="1769542"/>
          </a:xfrm>
          <a:prstGeom prst="rect">
            <a:avLst/>
          </a:prstGeom>
        </p:spPr>
      </p:pic>
      <p:sp>
        <p:nvSpPr>
          <p:cNvPr id="3" name="Dikdörtgen 2">
            <a:extLst>
              <a:ext uri="{FF2B5EF4-FFF2-40B4-BE49-F238E27FC236}">
                <a16:creationId xmlns:a16="http://schemas.microsoft.com/office/drawing/2014/main" id="{4C719B68-C282-1828-DBD3-EF58BAA51216}"/>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 name="Dikdörtgen 5">
            <a:extLst>
              <a:ext uri="{FF2B5EF4-FFF2-40B4-BE49-F238E27FC236}">
                <a16:creationId xmlns:a16="http://schemas.microsoft.com/office/drawing/2014/main" id="{CEA5E175-2997-8352-061F-2E5BDD2DC03F}"/>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8" name="Dikdörtgen 7">
            <a:extLst>
              <a:ext uri="{FF2B5EF4-FFF2-40B4-BE49-F238E27FC236}">
                <a16:creationId xmlns:a16="http://schemas.microsoft.com/office/drawing/2014/main" id="{9CAA0B22-3B19-2ACD-0B5A-6B6C67638B85}"/>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9" name="Dikdörtgen 8">
            <a:extLst>
              <a:ext uri="{FF2B5EF4-FFF2-40B4-BE49-F238E27FC236}">
                <a16:creationId xmlns:a16="http://schemas.microsoft.com/office/drawing/2014/main" id="{B8413343-B7F1-1107-7D90-F1752B359595}"/>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35E84DC8-658E-EA39-ABE8-4F6951E43371}"/>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2" name="Dikdörtgen 11">
            <a:extLst>
              <a:ext uri="{FF2B5EF4-FFF2-40B4-BE49-F238E27FC236}">
                <a16:creationId xmlns:a16="http://schemas.microsoft.com/office/drawing/2014/main" id="{49A3FCAA-6628-4A39-6B6B-DDE34D00958F}"/>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3" name="Dikdörtgen 12">
            <a:extLst>
              <a:ext uri="{FF2B5EF4-FFF2-40B4-BE49-F238E27FC236}">
                <a16:creationId xmlns:a16="http://schemas.microsoft.com/office/drawing/2014/main" id="{20D12936-A9F5-B9CF-6701-269556519063}"/>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4" name="Dikdörtgen 13">
            <a:extLst>
              <a:ext uri="{FF2B5EF4-FFF2-40B4-BE49-F238E27FC236}">
                <a16:creationId xmlns:a16="http://schemas.microsoft.com/office/drawing/2014/main" id="{57ACAE01-A7E3-C9AE-1F97-5359BC92C67F}"/>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5" name="Dikdörtgen 14">
            <a:extLst>
              <a:ext uri="{FF2B5EF4-FFF2-40B4-BE49-F238E27FC236}">
                <a16:creationId xmlns:a16="http://schemas.microsoft.com/office/drawing/2014/main" id="{E22F816F-D445-0BE6-F611-A98508C9BA75}"/>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6" name="Dikdörtgen 15">
            <a:extLst>
              <a:ext uri="{FF2B5EF4-FFF2-40B4-BE49-F238E27FC236}">
                <a16:creationId xmlns:a16="http://schemas.microsoft.com/office/drawing/2014/main" id="{07D34B57-02E9-029E-29EA-A891D7BEADA5}"/>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7" name="Dikdörtgen 16">
            <a:extLst>
              <a:ext uri="{FF2B5EF4-FFF2-40B4-BE49-F238E27FC236}">
                <a16:creationId xmlns:a16="http://schemas.microsoft.com/office/drawing/2014/main" id="{5D49EA1B-904D-7766-B4C9-D9227B8B312F}"/>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18" name="Dikdörtgen 17">
            <a:extLst>
              <a:ext uri="{FF2B5EF4-FFF2-40B4-BE49-F238E27FC236}">
                <a16:creationId xmlns:a16="http://schemas.microsoft.com/office/drawing/2014/main" id="{DD92404B-0915-FAC3-C511-6A80D0D5EC12}"/>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9" name="Dikdörtgen 18">
            <a:extLst>
              <a:ext uri="{FF2B5EF4-FFF2-40B4-BE49-F238E27FC236}">
                <a16:creationId xmlns:a16="http://schemas.microsoft.com/office/drawing/2014/main" id="{EE3CD1BA-A22F-87C1-944C-CF314A35FDC1}"/>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20" name="Dikdörtgen 19">
            <a:extLst>
              <a:ext uri="{FF2B5EF4-FFF2-40B4-BE49-F238E27FC236}">
                <a16:creationId xmlns:a16="http://schemas.microsoft.com/office/drawing/2014/main" id="{4EB5D1A1-B52E-74D5-6183-55AFBE8571D1}"/>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1" name="Dikdörtgen 20">
            <a:extLst>
              <a:ext uri="{FF2B5EF4-FFF2-40B4-BE49-F238E27FC236}">
                <a16:creationId xmlns:a16="http://schemas.microsoft.com/office/drawing/2014/main" id="{FF4E2BA2-642C-3358-26B2-F66D33A29652}"/>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2" name="Dikdörtgen 21">
            <a:extLst>
              <a:ext uri="{FF2B5EF4-FFF2-40B4-BE49-F238E27FC236}">
                <a16:creationId xmlns:a16="http://schemas.microsoft.com/office/drawing/2014/main" id="{82F09345-053E-95DD-6BB6-E8731D3712C3}"/>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3" name="Dikdörtgen 22">
            <a:extLst>
              <a:ext uri="{FF2B5EF4-FFF2-40B4-BE49-F238E27FC236}">
                <a16:creationId xmlns:a16="http://schemas.microsoft.com/office/drawing/2014/main" id="{C4422506-7E7F-F0B7-D9E4-2E58C9AE97A7}"/>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4" name="Dikdörtgen 23">
            <a:extLst>
              <a:ext uri="{FF2B5EF4-FFF2-40B4-BE49-F238E27FC236}">
                <a16:creationId xmlns:a16="http://schemas.microsoft.com/office/drawing/2014/main" id="{2FE5DB39-D8B4-F846-CA26-EBF8A055A31F}"/>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5" name="Dikdörtgen 24">
            <a:extLst>
              <a:ext uri="{FF2B5EF4-FFF2-40B4-BE49-F238E27FC236}">
                <a16:creationId xmlns:a16="http://schemas.microsoft.com/office/drawing/2014/main" id="{487F9552-E6C2-41B9-84D6-08A5E52D8861}"/>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6" name="Dikdörtgen 25">
            <a:extLst>
              <a:ext uri="{FF2B5EF4-FFF2-40B4-BE49-F238E27FC236}">
                <a16:creationId xmlns:a16="http://schemas.microsoft.com/office/drawing/2014/main" id="{F5F1703F-DD24-27D7-0C68-DB7257C50FE9}"/>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7" name="Dikdörtgen 26">
            <a:extLst>
              <a:ext uri="{FF2B5EF4-FFF2-40B4-BE49-F238E27FC236}">
                <a16:creationId xmlns:a16="http://schemas.microsoft.com/office/drawing/2014/main" id="{0FD3DAF3-697A-F914-B8EF-A42F35C1B185}"/>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8" name="Dikdörtgen 27">
            <a:extLst>
              <a:ext uri="{FF2B5EF4-FFF2-40B4-BE49-F238E27FC236}">
                <a16:creationId xmlns:a16="http://schemas.microsoft.com/office/drawing/2014/main" id="{803A80CF-7825-F9E6-8C53-B5EE77FFE3BF}"/>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9" name="Dikdörtgen 28">
            <a:extLst>
              <a:ext uri="{FF2B5EF4-FFF2-40B4-BE49-F238E27FC236}">
                <a16:creationId xmlns:a16="http://schemas.microsoft.com/office/drawing/2014/main" id="{FC484F4B-3B26-5F8C-7C4F-6AE4604FE2E5}"/>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0" name="Dikdörtgen 29">
            <a:extLst>
              <a:ext uri="{FF2B5EF4-FFF2-40B4-BE49-F238E27FC236}">
                <a16:creationId xmlns:a16="http://schemas.microsoft.com/office/drawing/2014/main" id="{7957BE34-6E85-9019-928C-FDF8D5652EE2}"/>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1" name="Dikdörtgen 30">
            <a:extLst>
              <a:ext uri="{FF2B5EF4-FFF2-40B4-BE49-F238E27FC236}">
                <a16:creationId xmlns:a16="http://schemas.microsoft.com/office/drawing/2014/main" id="{0C486873-2045-BBA6-8E03-1F40EEDC25A8}"/>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2" name="Dikdörtgen 31">
            <a:extLst>
              <a:ext uri="{FF2B5EF4-FFF2-40B4-BE49-F238E27FC236}">
                <a16:creationId xmlns:a16="http://schemas.microsoft.com/office/drawing/2014/main" id="{0AC1E682-A581-259A-7B2A-906EE4410962}"/>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33" name="Dikdörtgen 32">
            <a:extLst>
              <a:ext uri="{FF2B5EF4-FFF2-40B4-BE49-F238E27FC236}">
                <a16:creationId xmlns:a16="http://schemas.microsoft.com/office/drawing/2014/main" id="{C1517D72-CE53-9130-A3C2-B3E4FB70F030}"/>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 name="Dikdörtgen 33">
            <a:extLst>
              <a:ext uri="{FF2B5EF4-FFF2-40B4-BE49-F238E27FC236}">
                <a16:creationId xmlns:a16="http://schemas.microsoft.com/office/drawing/2014/main" id="{CC610800-C808-131B-0A90-F57761507986}"/>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extLst>
      <p:ext uri="{BB962C8B-B14F-4D97-AF65-F5344CB8AC3E}">
        <p14:creationId xmlns:p14="http://schemas.microsoft.com/office/powerpoint/2010/main" val="170284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EADA0-DA35-B732-84CD-447C232D0D59}"/>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F47A905C-5B98-C107-431B-394CB9E5D952}"/>
              </a:ext>
            </a:extLst>
          </p:cNvPr>
          <p:cNvSpPr txBox="1"/>
          <p:nvPr/>
        </p:nvSpPr>
        <p:spPr>
          <a:xfrm>
            <a:off x="500713" y="3055027"/>
            <a:ext cx="2644512" cy="1493229"/>
          </a:xfrm>
          <a:prstGeom prst="rect">
            <a:avLst/>
          </a:prstGeom>
          <a:noFill/>
        </p:spPr>
        <p:txBody>
          <a:bodyPr wrap="square">
            <a:spAutoFit/>
          </a:bodyPr>
          <a:lstStyle/>
          <a:p>
            <a:pPr>
              <a:lnSpc>
                <a:spcPct val="200000"/>
              </a:lnSpc>
              <a:buNone/>
            </a:pPr>
            <a:r>
              <a:rPr lang="tr-TR" sz="1600" b="1" noProof="1">
                <a:latin typeface="Manrope" panose="020B0604020202020204" charset="0"/>
              </a:rPr>
              <a:t>Yığma Duvarlar:</a:t>
            </a:r>
            <a:r>
              <a:rPr lang="tr-TR" sz="1600" noProof="1">
                <a:latin typeface="Manrope" panose="020B0604020202020204" charset="0"/>
              </a:rPr>
              <a:t> Malzeme üst üste konarak harç ile birleştirilir.</a:t>
            </a:r>
          </a:p>
        </p:txBody>
      </p:sp>
      <p:sp>
        <p:nvSpPr>
          <p:cNvPr id="2" name="Metin kutusu 1">
            <a:extLst>
              <a:ext uri="{FF2B5EF4-FFF2-40B4-BE49-F238E27FC236}">
                <a16:creationId xmlns:a16="http://schemas.microsoft.com/office/drawing/2014/main" id="{11032919-9E71-8AF4-E549-D9936344A021}"/>
              </a:ext>
            </a:extLst>
          </p:cNvPr>
          <p:cNvSpPr txBox="1"/>
          <p:nvPr/>
        </p:nvSpPr>
        <p:spPr>
          <a:xfrm>
            <a:off x="3196197" y="3025820"/>
            <a:ext cx="2688819" cy="1993046"/>
          </a:xfrm>
          <a:prstGeom prst="rect">
            <a:avLst/>
          </a:prstGeom>
          <a:noFill/>
        </p:spPr>
        <p:txBody>
          <a:bodyPr wrap="square">
            <a:spAutoFit/>
          </a:bodyPr>
          <a:lstStyle/>
          <a:p>
            <a:pPr algn="ctr">
              <a:lnSpc>
                <a:spcPct val="200000"/>
              </a:lnSpc>
            </a:pPr>
            <a:r>
              <a:rPr lang="tr-TR" sz="1600" b="1" noProof="1">
                <a:latin typeface="Manrope" panose="020B0604020202020204" charset="0"/>
              </a:rPr>
              <a:t>Panel Duvarlar:</a:t>
            </a:r>
            <a:r>
              <a:rPr lang="tr-TR" sz="1600" noProof="1">
                <a:latin typeface="Manrope" panose="020B0604020202020204" charset="0"/>
              </a:rPr>
              <a:t> </a:t>
            </a:r>
            <a:endParaRPr lang="en-GB" sz="1600" noProof="1">
              <a:latin typeface="Manrope" panose="020B0604020202020204" charset="0"/>
            </a:endParaRPr>
          </a:p>
          <a:p>
            <a:pPr algn="ctr">
              <a:lnSpc>
                <a:spcPct val="200000"/>
              </a:lnSpc>
            </a:pPr>
            <a:r>
              <a:rPr lang="tr-TR" sz="1600" noProof="1">
                <a:latin typeface="Manrope" panose="020B0604020202020204" charset="0"/>
              </a:rPr>
              <a:t>Önceden üretilmiş panellerin birleştirilmesiyle oluşturulur.</a:t>
            </a:r>
          </a:p>
        </p:txBody>
      </p:sp>
      <p:sp>
        <p:nvSpPr>
          <p:cNvPr id="3" name="Metin kutusu 2">
            <a:extLst>
              <a:ext uri="{FF2B5EF4-FFF2-40B4-BE49-F238E27FC236}">
                <a16:creationId xmlns:a16="http://schemas.microsoft.com/office/drawing/2014/main" id="{376E7964-415D-0DF1-3CA0-CDA8CD6CA5F2}"/>
              </a:ext>
            </a:extLst>
          </p:cNvPr>
          <p:cNvSpPr txBox="1"/>
          <p:nvPr/>
        </p:nvSpPr>
        <p:spPr>
          <a:xfrm>
            <a:off x="5818551" y="3027423"/>
            <a:ext cx="2605449" cy="1991443"/>
          </a:xfrm>
          <a:prstGeom prst="rect">
            <a:avLst/>
          </a:prstGeom>
          <a:noFill/>
        </p:spPr>
        <p:txBody>
          <a:bodyPr wrap="square">
            <a:spAutoFit/>
          </a:bodyPr>
          <a:lstStyle/>
          <a:p>
            <a:pPr algn="r">
              <a:lnSpc>
                <a:spcPct val="200000"/>
              </a:lnSpc>
            </a:pPr>
            <a:r>
              <a:rPr lang="tr-TR" sz="1600" b="1" noProof="1">
                <a:latin typeface="Manrope" panose="020B0604020202020204" charset="0"/>
              </a:rPr>
              <a:t>Kafes Duvarlar:</a:t>
            </a:r>
            <a:r>
              <a:rPr lang="tr-TR" sz="1600" noProof="1">
                <a:latin typeface="Manrope" panose="020B0604020202020204" charset="0"/>
              </a:rPr>
              <a:t> Çelik </a:t>
            </a:r>
            <a:endParaRPr lang="en-GB" sz="1600" noProof="1">
              <a:latin typeface="Manrope" panose="020B0604020202020204" charset="0"/>
            </a:endParaRPr>
          </a:p>
          <a:p>
            <a:pPr algn="r">
              <a:lnSpc>
                <a:spcPct val="200000"/>
              </a:lnSpc>
            </a:pPr>
            <a:r>
              <a:rPr lang="tr-TR" sz="1600" noProof="1">
                <a:latin typeface="Manrope" panose="020B0604020202020204" charset="0"/>
              </a:rPr>
              <a:t>ya da ahşap taşıyıcılar arasına dolgu malzemesi konarak yapılır</a:t>
            </a:r>
            <a:r>
              <a:rPr lang="tr-TR" sz="1600" noProof="1"/>
              <a:t>.</a:t>
            </a:r>
          </a:p>
        </p:txBody>
      </p:sp>
      <p:pic>
        <p:nvPicPr>
          <p:cNvPr id="12" name="Resim 11" descr="bina, gökyüzü, dış mekan, bitki içeren bir resim&#10;&#10;Yapay zeka tarafından oluşturulan içerik yanlış olabilir.">
            <a:extLst>
              <a:ext uri="{FF2B5EF4-FFF2-40B4-BE49-F238E27FC236}">
                <a16:creationId xmlns:a16="http://schemas.microsoft.com/office/drawing/2014/main" id="{E86BE4A6-73BE-E3A1-C6E1-D977B260C8F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576467" y="2156342"/>
            <a:ext cx="1248418" cy="922176"/>
          </a:xfrm>
          <a:prstGeom prst="rect">
            <a:avLst/>
          </a:prstGeom>
        </p:spPr>
      </p:pic>
      <p:pic>
        <p:nvPicPr>
          <p:cNvPr id="14" name="Resim 13" descr="bina, dış mekan, gökyüzü, pencere içeren bir resim&#10;&#10;Yapay zeka tarafından oluşturulan içerik yanlış olabilir.">
            <a:extLst>
              <a:ext uri="{FF2B5EF4-FFF2-40B4-BE49-F238E27FC236}">
                <a16:creationId xmlns:a16="http://schemas.microsoft.com/office/drawing/2014/main" id="{D614C021-196F-1A22-F6F0-29B2A5F7C18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22969" y="1092847"/>
            <a:ext cx="1131901" cy="1063495"/>
          </a:xfrm>
          <a:prstGeom prst="rect">
            <a:avLst/>
          </a:prstGeom>
        </p:spPr>
      </p:pic>
      <p:pic>
        <p:nvPicPr>
          <p:cNvPr id="16" name="Resim 15" descr="bina, tuğla, dış mekan, pencere içeren bir resim&#10;&#10;Yapay zeka tarafından oluşturulan içerik yanlış olabilir.">
            <a:extLst>
              <a:ext uri="{FF2B5EF4-FFF2-40B4-BE49-F238E27FC236}">
                <a16:creationId xmlns:a16="http://schemas.microsoft.com/office/drawing/2014/main" id="{7F739D23-D593-4F79-AAE5-71D38D8A41E4}"/>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822969" y="2156342"/>
            <a:ext cx="1132527" cy="922177"/>
          </a:xfrm>
          <a:prstGeom prst="rect">
            <a:avLst/>
          </a:prstGeom>
        </p:spPr>
      </p:pic>
      <p:pic>
        <p:nvPicPr>
          <p:cNvPr id="18" name="Resim 17" descr="dış mekan, bina, gökyüzü, taş içeren bir resim&#10;&#10;Yapay zeka tarafından oluşturulan içerik yanlış olabilir.">
            <a:extLst>
              <a:ext uri="{FF2B5EF4-FFF2-40B4-BE49-F238E27FC236}">
                <a16:creationId xmlns:a16="http://schemas.microsoft.com/office/drawing/2014/main" id="{286E9234-C1DD-7EF0-EBE8-DF8E303FC8C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75842" y="1092847"/>
            <a:ext cx="1249043" cy="1063495"/>
          </a:xfrm>
          <a:prstGeom prst="rect">
            <a:avLst/>
          </a:prstGeom>
        </p:spPr>
      </p:pic>
      <p:pic>
        <p:nvPicPr>
          <p:cNvPr id="23" name="Resim 22" descr="duvar, tasarım, iç mekan içeren bir resim&#10;&#10;Yapay zeka tarafından oluşturulan içerik yanlış olabilir.">
            <a:extLst>
              <a:ext uri="{FF2B5EF4-FFF2-40B4-BE49-F238E27FC236}">
                <a16:creationId xmlns:a16="http://schemas.microsoft.com/office/drawing/2014/main" id="{C4505AAA-13D4-6601-621D-44B86A71FA5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317046" y="2085010"/>
            <a:ext cx="1331135" cy="994886"/>
          </a:xfrm>
          <a:prstGeom prst="rect">
            <a:avLst/>
          </a:prstGeom>
        </p:spPr>
      </p:pic>
      <p:pic>
        <p:nvPicPr>
          <p:cNvPr id="25" name="Resim 24" descr="dikdörtgen, tasarım, sabit, değişmeyen, muayyen içeren bir resim&#10;&#10;Yapay zeka tarafından oluşturulan içerik yanlış olabilir.">
            <a:extLst>
              <a:ext uri="{FF2B5EF4-FFF2-40B4-BE49-F238E27FC236}">
                <a16:creationId xmlns:a16="http://schemas.microsoft.com/office/drawing/2014/main" id="{6710137A-77E0-CF05-0F9C-9A48C0FB29A1}"/>
              </a:ext>
            </a:extLst>
          </p:cNvPr>
          <p:cNvPicPr>
            <a:picLocks noChangeAspect="1"/>
          </p:cNvPicPr>
          <p:nvPr/>
        </p:nvPicPr>
        <p:blipFill>
          <a:blip r:embed="rId7"/>
          <a:stretch>
            <a:fillRect/>
          </a:stretch>
        </p:blipFill>
        <p:spPr>
          <a:xfrm>
            <a:off x="4648183" y="1092291"/>
            <a:ext cx="1095411" cy="994886"/>
          </a:xfrm>
          <a:prstGeom prst="rect">
            <a:avLst/>
          </a:prstGeom>
        </p:spPr>
      </p:pic>
      <p:pic>
        <p:nvPicPr>
          <p:cNvPr id="29" name="Resim 28" descr="metin, ekran görüntüsü, multimedya yazılımı, yazılım içeren bir resim&#10;&#10;Yapay zeka tarafından oluşturulan içerik yanlış olabilir.">
            <a:extLst>
              <a:ext uri="{FF2B5EF4-FFF2-40B4-BE49-F238E27FC236}">
                <a16:creationId xmlns:a16="http://schemas.microsoft.com/office/drawing/2014/main" id="{92E91D9D-D122-0BB7-88FD-E6CC819F45CA}"/>
              </a:ext>
            </a:extLst>
          </p:cNvPr>
          <p:cNvPicPr>
            <a:picLocks noChangeAspect="1"/>
          </p:cNvPicPr>
          <p:nvPr/>
        </p:nvPicPr>
        <p:blipFill>
          <a:blip r:embed="rId8" cstate="hqprint">
            <a:extLst>
              <a:ext uri="{28A0092B-C50C-407E-A947-70E740481C1C}">
                <a14:useLocalDpi xmlns:a14="http://schemas.microsoft.com/office/drawing/2010/main"/>
              </a:ext>
            </a:extLst>
          </a:blip>
          <a:srcRect/>
          <a:stretch/>
        </p:blipFill>
        <p:spPr>
          <a:xfrm>
            <a:off x="4648182" y="2085010"/>
            <a:ext cx="1095411" cy="992953"/>
          </a:xfrm>
          <a:prstGeom prst="rect">
            <a:avLst/>
          </a:prstGeom>
        </p:spPr>
      </p:pic>
      <p:pic>
        <p:nvPicPr>
          <p:cNvPr id="31" name="Resim 30" descr="metin, ekran görüntüsü, multimedya yazılımı, yazılım içeren bir resim&#10;&#10;Yapay zeka tarafından oluşturulan içerik yanlış olabilir.">
            <a:extLst>
              <a:ext uri="{FF2B5EF4-FFF2-40B4-BE49-F238E27FC236}">
                <a16:creationId xmlns:a16="http://schemas.microsoft.com/office/drawing/2014/main" id="{40DC4336-CE20-E792-D7D7-44AF0CDA2965}"/>
              </a:ext>
            </a:extLst>
          </p:cNvPr>
          <p:cNvPicPr>
            <a:picLocks noChangeAspect="1"/>
          </p:cNvPicPr>
          <p:nvPr/>
        </p:nvPicPr>
        <p:blipFill>
          <a:blip r:embed="rId9" cstate="hqprint">
            <a:extLst>
              <a:ext uri="{28A0092B-C50C-407E-A947-70E740481C1C}">
                <a14:useLocalDpi xmlns:a14="http://schemas.microsoft.com/office/drawing/2010/main"/>
              </a:ext>
            </a:extLst>
          </a:blip>
          <a:srcRect/>
          <a:stretch/>
        </p:blipFill>
        <p:spPr>
          <a:xfrm>
            <a:off x="3317046" y="1096778"/>
            <a:ext cx="1331135" cy="992953"/>
          </a:xfrm>
          <a:prstGeom prst="rect">
            <a:avLst/>
          </a:prstGeom>
        </p:spPr>
      </p:pic>
      <p:pic>
        <p:nvPicPr>
          <p:cNvPr id="6" name="Resim 5">
            <a:extLst>
              <a:ext uri="{FF2B5EF4-FFF2-40B4-BE49-F238E27FC236}">
                <a16:creationId xmlns:a16="http://schemas.microsoft.com/office/drawing/2014/main" id="{D57AE139-6F77-925A-EB1A-23C486D89B22}"/>
              </a:ext>
            </a:extLst>
          </p:cNvPr>
          <p:cNvPicPr>
            <a:picLocks noChangeAspect="1"/>
          </p:cNvPicPr>
          <p:nvPr/>
        </p:nvPicPr>
        <p:blipFill>
          <a:blip r:embed="rId10"/>
          <a:stretch>
            <a:fillRect/>
          </a:stretch>
        </p:blipFill>
        <p:spPr>
          <a:xfrm>
            <a:off x="7100062" y="1090293"/>
            <a:ext cx="1323938" cy="992953"/>
          </a:xfrm>
          <a:prstGeom prst="rect">
            <a:avLst/>
          </a:prstGeom>
        </p:spPr>
      </p:pic>
      <p:pic>
        <p:nvPicPr>
          <p:cNvPr id="9" name="Resim 8">
            <a:extLst>
              <a:ext uri="{FF2B5EF4-FFF2-40B4-BE49-F238E27FC236}">
                <a16:creationId xmlns:a16="http://schemas.microsoft.com/office/drawing/2014/main" id="{CAD717A8-BBF4-7A2E-3086-D217861475B5}"/>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106396" y="2083246"/>
            <a:ext cx="992953" cy="992953"/>
          </a:xfrm>
          <a:prstGeom prst="rect">
            <a:avLst/>
          </a:prstGeom>
        </p:spPr>
      </p:pic>
      <p:pic>
        <p:nvPicPr>
          <p:cNvPr id="11" name="Resim 10" descr="tavan, iç mekan, Işın, mülk içeren bir resim&#10;&#10;Yapay zeka tarafından oluşturulan içerik yanlış olabilir.">
            <a:extLst>
              <a:ext uri="{FF2B5EF4-FFF2-40B4-BE49-F238E27FC236}">
                <a16:creationId xmlns:a16="http://schemas.microsoft.com/office/drawing/2014/main" id="{84593364-216F-926C-28F1-99594A9838C9}"/>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7099350" y="2083246"/>
            <a:ext cx="1325187" cy="992953"/>
          </a:xfrm>
          <a:prstGeom prst="rect">
            <a:avLst/>
          </a:prstGeom>
        </p:spPr>
      </p:pic>
      <p:pic>
        <p:nvPicPr>
          <p:cNvPr id="15" name="Resim 14" descr="ekran görüntüsü, multimedya yazılımı, grafik yazılımı, yazılım içeren bir resim&#10;&#10;Yapay zeka tarafından oluşturulan içerik yanlış olabilir.">
            <a:extLst>
              <a:ext uri="{FF2B5EF4-FFF2-40B4-BE49-F238E27FC236}">
                <a16:creationId xmlns:a16="http://schemas.microsoft.com/office/drawing/2014/main" id="{D83CD806-6BC5-AAFE-A484-0CE8B414A423}"/>
              </a:ext>
            </a:extLst>
          </p:cNvPr>
          <p:cNvPicPr>
            <a:picLocks noChangeAspect="1"/>
          </p:cNvPicPr>
          <p:nvPr/>
        </p:nvPicPr>
        <p:blipFill>
          <a:blip r:embed="rId13" cstate="hqprint">
            <a:extLst>
              <a:ext uri="{28A0092B-C50C-407E-A947-70E740481C1C}">
                <a14:useLocalDpi xmlns:a14="http://schemas.microsoft.com/office/drawing/2010/main"/>
              </a:ext>
            </a:extLst>
          </a:blip>
          <a:srcRect/>
          <a:stretch/>
        </p:blipFill>
        <p:spPr>
          <a:xfrm>
            <a:off x="6106395" y="1089492"/>
            <a:ext cx="995335" cy="994886"/>
          </a:xfrm>
          <a:prstGeom prst="rect">
            <a:avLst/>
          </a:prstGeom>
        </p:spPr>
      </p:pic>
      <p:sp>
        <p:nvSpPr>
          <p:cNvPr id="5" name="Başlık 1">
            <a:extLst>
              <a:ext uri="{FF2B5EF4-FFF2-40B4-BE49-F238E27FC236}">
                <a16:creationId xmlns:a16="http://schemas.microsoft.com/office/drawing/2014/main" id="{320C3171-8F5B-8B08-2069-2F8A73212168}"/>
              </a:ext>
            </a:extLst>
          </p:cNvPr>
          <p:cNvSpPr>
            <a:spLocks noGrp="1"/>
          </p:cNvSpPr>
          <p:nvPr>
            <p:ph type="title"/>
          </p:nvPr>
        </p:nvSpPr>
        <p:spPr>
          <a:xfrm>
            <a:off x="720000" y="391994"/>
            <a:ext cx="7704000" cy="572700"/>
          </a:xfrm>
        </p:spPr>
        <p:txBody>
          <a:bodyPr/>
          <a:lstStyle/>
          <a:p>
            <a:r>
              <a:rPr lang="en-GB" noProof="1">
                <a:solidFill>
                  <a:srgbClr val="476548"/>
                </a:solidFill>
              </a:rPr>
              <a:t>Yapım tekniğine g</a:t>
            </a:r>
            <a:r>
              <a:rPr lang="tr-TR" b="1" noProof="1">
                <a:solidFill>
                  <a:srgbClr val="476548"/>
                </a:solidFill>
              </a:rPr>
              <a:t>öre Duvarlar</a:t>
            </a:r>
            <a:br>
              <a:rPr lang="tr-TR" b="1" noProof="1"/>
            </a:br>
            <a:endParaRPr lang="tr-TR" noProof="1"/>
          </a:p>
        </p:txBody>
      </p:sp>
      <p:sp>
        <p:nvSpPr>
          <p:cNvPr id="4" name="Dikdörtgen 3">
            <a:extLst>
              <a:ext uri="{FF2B5EF4-FFF2-40B4-BE49-F238E27FC236}">
                <a16:creationId xmlns:a16="http://schemas.microsoft.com/office/drawing/2014/main" id="{F2BA8F98-F923-1772-D13E-82449FB5AC55}"/>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8" name="Dikdörtgen 7">
            <a:extLst>
              <a:ext uri="{FF2B5EF4-FFF2-40B4-BE49-F238E27FC236}">
                <a16:creationId xmlns:a16="http://schemas.microsoft.com/office/drawing/2014/main" id="{82CFBD22-C7A7-C562-E278-0E1949C561E3}"/>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10" name="Dikdörtgen 9">
            <a:extLst>
              <a:ext uri="{FF2B5EF4-FFF2-40B4-BE49-F238E27FC236}">
                <a16:creationId xmlns:a16="http://schemas.microsoft.com/office/drawing/2014/main" id="{47660F0B-B79A-BB0A-E1B6-379F05B0243B}"/>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3" name="Dikdörtgen 12">
            <a:extLst>
              <a:ext uri="{FF2B5EF4-FFF2-40B4-BE49-F238E27FC236}">
                <a16:creationId xmlns:a16="http://schemas.microsoft.com/office/drawing/2014/main" id="{42899EFC-2DFF-04AF-4869-D432D0AEB304}"/>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7" name="Dikdörtgen 16">
            <a:extLst>
              <a:ext uri="{FF2B5EF4-FFF2-40B4-BE49-F238E27FC236}">
                <a16:creationId xmlns:a16="http://schemas.microsoft.com/office/drawing/2014/main" id="{8298509B-3F92-0861-A9CF-C51A6D94E119}"/>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19" name="Dikdörtgen 18">
            <a:extLst>
              <a:ext uri="{FF2B5EF4-FFF2-40B4-BE49-F238E27FC236}">
                <a16:creationId xmlns:a16="http://schemas.microsoft.com/office/drawing/2014/main" id="{515FD4EE-942A-1C67-D857-6D1FA020D8A8}"/>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0" name="Dikdörtgen 19">
            <a:extLst>
              <a:ext uri="{FF2B5EF4-FFF2-40B4-BE49-F238E27FC236}">
                <a16:creationId xmlns:a16="http://schemas.microsoft.com/office/drawing/2014/main" id="{1539D84E-D0FA-CD64-12D6-2AA58C466159}"/>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1" name="Dikdörtgen 20">
            <a:extLst>
              <a:ext uri="{FF2B5EF4-FFF2-40B4-BE49-F238E27FC236}">
                <a16:creationId xmlns:a16="http://schemas.microsoft.com/office/drawing/2014/main" id="{C935BE8F-A33D-D8D7-E8E0-4412C6DE2532}"/>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2" name="Dikdörtgen 21">
            <a:extLst>
              <a:ext uri="{FF2B5EF4-FFF2-40B4-BE49-F238E27FC236}">
                <a16:creationId xmlns:a16="http://schemas.microsoft.com/office/drawing/2014/main" id="{D1B7F30A-9575-2688-5FE4-3B20005ED665}"/>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4" name="Dikdörtgen 23">
            <a:extLst>
              <a:ext uri="{FF2B5EF4-FFF2-40B4-BE49-F238E27FC236}">
                <a16:creationId xmlns:a16="http://schemas.microsoft.com/office/drawing/2014/main" id="{1B4EE851-4DA7-5AAD-AB0C-5CD84192551C}"/>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6" name="Dikdörtgen 25">
            <a:extLst>
              <a:ext uri="{FF2B5EF4-FFF2-40B4-BE49-F238E27FC236}">
                <a16:creationId xmlns:a16="http://schemas.microsoft.com/office/drawing/2014/main" id="{DA1A2499-A37A-1F3D-FF3D-8A4E62A64774}"/>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27" name="Dikdörtgen 26">
            <a:extLst>
              <a:ext uri="{FF2B5EF4-FFF2-40B4-BE49-F238E27FC236}">
                <a16:creationId xmlns:a16="http://schemas.microsoft.com/office/drawing/2014/main" id="{B5337880-4A54-FF96-AAD5-DE6185E5F8EB}"/>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8" name="Dikdörtgen 27">
            <a:extLst>
              <a:ext uri="{FF2B5EF4-FFF2-40B4-BE49-F238E27FC236}">
                <a16:creationId xmlns:a16="http://schemas.microsoft.com/office/drawing/2014/main" id="{69F6D5ED-CA8F-5765-1EBA-81D80F0D07BF}"/>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30" name="Dikdörtgen 29">
            <a:extLst>
              <a:ext uri="{FF2B5EF4-FFF2-40B4-BE49-F238E27FC236}">
                <a16:creationId xmlns:a16="http://schemas.microsoft.com/office/drawing/2014/main" id="{0D8D8173-75D5-6296-3C12-3F7EAED3ADDB}"/>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2" name="Dikdörtgen 31">
            <a:extLst>
              <a:ext uri="{FF2B5EF4-FFF2-40B4-BE49-F238E27FC236}">
                <a16:creationId xmlns:a16="http://schemas.microsoft.com/office/drawing/2014/main" id="{230DDF65-B321-2161-2F1E-19BD3A11301E}"/>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3" name="Dikdörtgen 32">
            <a:extLst>
              <a:ext uri="{FF2B5EF4-FFF2-40B4-BE49-F238E27FC236}">
                <a16:creationId xmlns:a16="http://schemas.microsoft.com/office/drawing/2014/main" id="{595891DF-8EB0-8B94-867E-BF1E59605125}"/>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4" name="Dikdörtgen 33">
            <a:extLst>
              <a:ext uri="{FF2B5EF4-FFF2-40B4-BE49-F238E27FC236}">
                <a16:creationId xmlns:a16="http://schemas.microsoft.com/office/drawing/2014/main" id="{2B662DFB-3901-8CB9-38FA-B66B2A486863}"/>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5" name="Dikdörtgen 34">
            <a:extLst>
              <a:ext uri="{FF2B5EF4-FFF2-40B4-BE49-F238E27FC236}">
                <a16:creationId xmlns:a16="http://schemas.microsoft.com/office/drawing/2014/main" id="{D31A7BE1-0EF9-605F-9D37-F22942C2E251}"/>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6" name="Dikdörtgen 35">
            <a:extLst>
              <a:ext uri="{FF2B5EF4-FFF2-40B4-BE49-F238E27FC236}">
                <a16:creationId xmlns:a16="http://schemas.microsoft.com/office/drawing/2014/main" id="{27A44E06-657B-EDBE-588D-A48A94D4F67D}"/>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7" name="Dikdörtgen 36">
            <a:extLst>
              <a:ext uri="{FF2B5EF4-FFF2-40B4-BE49-F238E27FC236}">
                <a16:creationId xmlns:a16="http://schemas.microsoft.com/office/drawing/2014/main" id="{12DC19D6-670B-6325-9B9D-8447D8F2D95B}"/>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8" name="Dikdörtgen 37">
            <a:extLst>
              <a:ext uri="{FF2B5EF4-FFF2-40B4-BE49-F238E27FC236}">
                <a16:creationId xmlns:a16="http://schemas.microsoft.com/office/drawing/2014/main" id="{FFCD896E-D4E7-4E76-6763-3B030E184061}"/>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9" name="Dikdörtgen 38">
            <a:extLst>
              <a:ext uri="{FF2B5EF4-FFF2-40B4-BE49-F238E27FC236}">
                <a16:creationId xmlns:a16="http://schemas.microsoft.com/office/drawing/2014/main" id="{32943136-DB98-9596-06C2-D703146AE8F2}"/>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0" name="Dikdörtgen 39">
            <a:extLst>
              <a:ext uri="{FF2B5EF4-FFF2-40B4-BE49-F238E27FC236}">
                <a16:creationId xmlns:a16="http://schemas.microsoft.com/office/drawing/2014/main" id="{287BA29A-3696-E2D4-90F0-BFFD158E28D3}"/>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1" name="Dikdörtgen 40">
            <a:extLst>
              <a:ext uri="{FF2B5EF4-FFF2-40B4-BE49-F238E27FC236}">
                <a16:creationId xmlns:a16="http://schemas.microsoft.com/office/drawing/2014/main" id="{2E7F5D32-B422-2BF5-4411-11E9C10E8193}"/>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2" name="Dikdörtgen 41">
            <a:extLst>
              <a:ext uri="{FF2B5EF4-FFF2-40B4-BE49-F238E27FC236}">
                <a16:creationId xmlns:a16="http://schemas.microsoft.com/office/drawing/2014/main" id="{85D090A2-D68D-32C2-55E8-2A05035F2201}"/>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3" name="Dikdörtgen 42">
            <a:extLst>
              <a:ext uri="{FF2B5EF4-FFF2-40B4-BE49-F238E27FC236}">
                <a16:creationId xmlns:a16="http://schemas.microsoft.com/office/drawing/2014/main" id="{030E4DA2-D54B-9DDF-3ED2-A4B9DE55807C}"/>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44" name="Dikdörtgen 43">
            <a:extLst>
              <a:ext uri="{FF2B5EF4-FFF2-40B4-BE49-F238E27FC236}">
                <a16:creationId xmlns:a16="http://schemas.microsoft.com/office/drawing/2014/main" id="{1EFD0319-0A4D-EA0E-3204-D4DA30BDFCC3}"/>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5" name="Dikdörtgen 44">
            <a:extLst>
              <a:ext uri="{FF2B5EF4-FFF2-40B4-BE49-F238E27FC236}">
                <a16:creationId xmlns:a16="http://schemas.microsoft.com/office/drawing/2014/main" id="{DDF795A0-59CF-5A51-240B-AD4CE13009BA}"/>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extLst>
      <p:ext uri="{BB962C8B-B14F-4D97-AF65-F5344CB8AC3E}">
        <p14:creationId xmlns:p14="http://schemas.microsoft.com/office/powerpoint/2010/main" val="25794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000"/>
                                        <p:tgtEl>
                                          <p:spTgt spid="17"/>
                                        </p:tgtEl>
                                      </p:cBhvr>
                                    </p:animEffect>
                                    <p:anim calcmode="lin" valueType="num">
                                      <p:cBhvr>
                                        <p:cTn id="28" dur="2000" fill="hold"/>
                                        <p:tgtEl>
                                          <p:spTgt spid="17"/>
                                        </p:tgtEl>
                                        <p:attrNameLst>
                                          <p:attrName>ppt_w</p:attrName>
                                        </p:attrNameLst>
                                      </p:cBhvr>
                                      <p:tavLst>
                                        <p:tav tm="0" fmla="#ppt_w*sin(2.5*pi*$)">
                                          <p:val>
                                            <p:fltVal val="0"/>
                                          </p:val>
                                        </p:tav>
                                        <p:tav tm="100000">
                                          <p:val>
                                            <p:fltVal val="1"/>
                                          </p:val>
                                        </p:tav>
                                      </p:tavLst>
                                    </p:anim>
                                    <p:anim calcmode="lin" valueType="num">
                                      <p:cBhvr>
                                        <p:cTn id="29"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5659F-3214-FDDC-4737-B3E928B7F70D}"/>
            </a:ext>
          </a:extLst>
        </p:cNvPr>
        <p:cNvGrpSpPr/>
        <p:nvPr/>
      </p:nvGrpSpPr>
      <p:grpSpPr>
        <a:xfrm>
          <a:off x="0" y="0"/>
          <a:ext cx="0" cy="0"/>
          <a:chOff x="0" y="0"/>
          <a:chExt cx="0" cy="0"/>
        </a:xfrm>
      </p:grpSpPr>
      <p:sp>
        <p:nvSpPr>
          <p:cNvPr id="10" name="Metin kutusu 9">
            <a:extLst>
              <a:ext uri="{FF2B5EF4-FFF2-40B4-BE49-F238E27FC236}">
                <a16:creationId xmlns:a16="http://schemas.microsoft.com/office/drawing/2014/main" id="{25421B0D-6D1E-F837-C686-D4D48D6930A7}"/>
              </a:ext>
            </a:extLst>
          </p:cNvPr>
          <p:cNvSpPr txBox="1"/>
          <p:nvPr/>
        </p:nvSpPr>
        <p:spPr>
          <a:xfrm>
            <a:off x="719999" y="1280031"/>
            <a:ext cx="7876746" cy="2308324"/>
          </a:xfrm>
          <a:prstGeom prst="rect">
            <a:avLst/>
          </a:prstGeom>
          <a:noFill/>
        </p:spPr>
        <p:txBody>
          <a:bodyPr wrap="square">
            <a:spAutoFit/>
          </a:bodyPr>
          <a:lstStyle/>
          <a:p>
            <a:pPr>
              <a:buNone/>
            </a:pPr>
            <a:r>
              <a:rPr lang="tr-TR" sz="1600" b="1" u="sng" noProof="1"/>
              <a:t>Taş Duvarlar</a:t>
            </a:r>
            <a:r>
              <a:rPr lang="en-GB" sz="1600" b="1" noProof="1"/>
              <a:t> </a:t>
            </a:r>
            <a:r>
              <a:rPr lang="tr-TR" sz="1600" b="1" noProof="1"/>
              <a:t>:</a:t>
            </a:r>
            <a:r>
              <a:rPr lang="tr-TR" sz="1600" noProof="1"/>
              <a:t> Doğal taşlardan yapılan, tarihi ve dayanıklı duvar türleri.</a:t>
            </a:r>
            <a:endParaRPr lang="en-GB" sz="1600" noProof="1"/>
          </a:p>
          <a:p>
            <a:pPr>
              <a:buNone/>
            </a:pPr>
            <a:endParaRPr lang="en-GB" sz="1600" b="1" noProof="1"/>
          </a:p>
          <a:p>
            <a:pPr>
              <a:buNone/>
            </a:pPr>
            <a:r>
              <a:rPr lang="tr-TR" sz="1600" b="1" u="sng" noProof="1"/>
              <a:t>Tuğla Duvarlar</a:t>
            </a:r>
            <a:r>
              <a:rPr lang="en-GB" sz="1600" b="1" noProof="1"/>
              <a:t> </a:t>
            </a:r>
            <a:r>
              <a:rPr lang="tr-TR" sz="1600" b="1" noProof="1"/>
              <a:t>:</a:t>
            </a:r>
            <a:r>
              <a:rPr lang="tr-TR" sz="1600" noProof="1"/>
              <a:t> Kil bazlı tuğlalardan örülen, yaygın kullanılan duvarlar.</a:t>
            </a:r>
            <a:endParaRPr lang="en-GB" sz="1600" noProof="1"/>
          </a:p>
          <a:p>
            <a:pPr>
              <a:buNone/>
            </a:pPr>
            <a:endParaRPr lang="en-GB" sz="1600" b="1" noProof="1"/>
          </a:p>
          <a:p>
            <a:pPr>
              <a:buNone/>
            </a:pPr>
            <a:r>
              <a:rPr lang="tr-TR" sz="1600" b="1" u="sng" noProof="1"/>
              <a:t>Betonarme Duvarlar</a:t>
            </a:r>
            <a:r>
              <a:rPr lang="en-GB" sz="1600" b="1" noProof="1"/>
              <a:t> </a:t>
            </a:r>
            <a:r>
              <a:rPr lang="tr-TR" sz="1600" b="1" noProof="1"/>
              <a:t>:</a:t>
            </a:r>
            <a:r>
              <a:rPr lang="tr-TR" sz="1600" noProof="1"/>
              <a:t> Çelik donatı ve betondan oluşan güçlü duvar sistemleri.</a:t>
            </a:r>
            <a:endParaRPr lang="en-GB" sz="1600" noProof="1"/>
          </a:p>
          <a:p>
            <a:pPr>
              <a:buNone/>
            </a:pPr>
            <a:endParaRPr lang="en-GB" sz="1600" b="1" noProof="1"/>
          </a:p>
          <a:p>
            <a:pPr>
              <a:buNone/>
            </a:pPr>
            <a:r>
              <a:rPr lang="tr-TR" sz="1600" b="1" u="sng" noProof="1"/>
              <a:t>Ahşap Duvarlar</a:t>
            </a:r>
            <a:r>
              <a:rPr lang="en-GB" sz="1600" b="1" noProof="1"/>
              <a:t> </a:t>
            </a:r>
            <a:r>
              <a:rPr lang="tr-TR" sz="1600" b="1" noProof="1"/>
              <a:t>:</a:t>
            </a:r>
            <a:r>
              <a:rPr lang="tr-TR" sz="1600" noProof="1"/>
              <a:t> Hafif ve estetik duvar sistemleri, genellikle prefabrik yapılarda.</a:t>
            </a:r>
            <a:endParaRPr lang="en-GB" sz="1600" noProof="1"/>
          </a:p>
          <a:p>
            <a:pPr>
              <a:buNone/>
            </a:pPr>
            <a:endParaRPr lang="en-GB" sz="1600" b="1" noProof="1"/>
          </a:p>
          <a:p>
            <a:pPr>
              <a:buNone/>
            </a:pPr>
            <a:r>
              <a:rPr lang="tr-TR" sz="1600" b="1" u="sng" noProof="1"/>
              <a:t>Cam Duvarlar</a:t>
            </a:r>
            <a:r>
              <a:rPr lang="en-GB" sz="1600" b="1" noProof="1"/>
              <a:t> </a:t>
            </a:r>
            <a:r>
              <a:rPr lang="tr-TR" sz="1600" b="1" noProof="1"/>
              <a:t>:</a:t>
            </a:r>
            <a:r>
              <a:rPr lang="tr-TR" sz="1600" noProof="1"/>
              <a:t> Modern mimaride kullanılan şeffaf duvar sistemleri.</a:t>
            </a:r>
          </a:p>
        </p:txBody>
      </p:sp>
      <p:sp>
        <p:nvSpPr>
          <p:cNvPr id="4" name="Başlık 1">
            <a:extLst>
              <a:ext uri="{FF2B5EF4-FFF2-40B4-BE49-F238E27FC236}">
                <a16:creationId xmlns:a16="http://schemas.microsoft.com/office/drawing/2014/main" id="{F7777C6E-CBE8-C578-1B0E-14EC3FD6178F}"/>
              </a:ext>
            </a:extLst>
          </p:cNvPr>
          <p:cNvSpPr>
            <a:spLocks noGrp="1"/>
          </p:cNvSpPr>
          <p:nvPr>
            <p:ph type="title"/>
          </p:nvPr>
        </p:nvSpPr>
        <p:spPr>
          <a:xfrm>
            <a:off x="720000" y="391994"/>
            <a:ext cx="7704000" cy="572700"/>
          </a:xfrm>
        </p:spPr>
        <p:txBody>
          <a:bodyPr/>
          <a:lstStyle/>
          <a:p>
            <a:r>
              <a:rPr lang="en-GB" b="1" noProof="1">
                <a:solidFill>
                  <a:schemeClr val="tx2"/>
                </a:solidFill>
              </a:rPr>
              <a:t>Malzeme</a:t>
            </a:r>
            <a:r>
              <a:rPr lang="tr-TR" b="1" noProof="1">
                <a:solidFill>
                  <a:schemeClr val="tx2"/>
                </a:solidFill>
              </a:rPr>
              <a:t>lerine Göre Duvarlar</a:t>
            </a:r>
            <a:br>
              <a:rPr lang="tr-TR" b="1" noProof="1"/>
            </a:br>
            <a:endParaRPr lang="tr-TR" noProof="1"/>
          </a:p>
        </p:txBody>
      </p:sp>
      <p:sp>
        <p:nvSpPr>
          <p:cNvPr id="2" name="Dikdörtgen 1">
            <a:extLst>
              <a:ext uri="{FF2B5EF4-FFF2-40B4-BE49-F238E27FC236}">
                <a16:creationId xmlns:a16="http://schemas.microsoft.com/office/drawing/2014/main" id="{0F81D9B0-20B8-5E25-9EA6-4A9E4FF7BBF9}"/>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 name="Dikdörtgen 2">
            <a:extLst>
              <a:ext uri="{FF2B5EF4-FFF2-40B4-BE49-F238E27FC236}">
                <a16:creationId xmlns:a16="http://schemas.microsoft.com/office/drawing/2014/main" id="{837CAEAD-B2EE-7CAF-672C-4D18EBBD90BB}"/>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5" name="Dikdörtgen 4">
            <a:extLst>
              <a:ext uri="{FF2B5EF4-FFF2-40B4-BE49-F238E27FC236}">
                <a16:creationId xmlns:a16="http://schemas.microsoft.com/office/drawing/2014/main" id="{935D7F57-F5EA-3992-26FC-A5C8EA8413EB}"/>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6" name="Dikdörtgen 5">
            <a:extLst>
              <a:ext uri="{FF2B5EF4-FFF2-40B4-BE49-F238E27FC236}">
                <a16:creationId xmlns:a16="http://schemas.microsoft.com/office/drawing/2014/main" id="{C5C51470-0372-C19E-A3F9-32427B547199}"/>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 name="Dikdörtgen 6">
            <a:extLst>
              <a:ext uri="{FF2B5EF4-FFF2-40B4-BE49-F238E27FC236}">
                <a16:creationId xmlns:a16="http://schemas.microsoft.com/office/drawing/2014/main" id="{EF6062F2-A017-A344-ED15-52C008D3BEC0}"/>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8" name="Dikdörtgen 7">
            <a:extLst>
              <a:ext uri="{FF2B5EF4-FFF2-40B4-BE49-F238E27FC236}">
                <a16:creationId xmlns:a16="http://schemas.microsoft.com/office/drawing/2014/main" id="{21A1DD2F-B2F5-42FA-BF14-7888AA084EF7}"/>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9" name="Dikdörtgen 8">
            <a:extLst>
              <a:ext uri="{FF2B5EF4-FFF2-40B4-BE49-F238E27FC236}">
                <a16:creationId xmlns:a16="http://schemas.microsoft.com/office/drawing/2014/main" id="{B75D6336-9EC0-2563-26BA-E51FF7E58FA4}"/>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1" name="Dikdörtgen 10">
            <a:extLst>
              <a:ext uri="{FF2B5EF4-FFF2-40B4-BE49-F238E27FC236}">
                <a16:creationId xmlns:a16="http://schemas.microsoft.com/office/drawing/2014/main" id="{08DA4418-1BF1-6042-1297-B1920335D5A9}"/>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2" name="Dikdörtgen 11">
            <a:extLst>
              <a:ext uri="{FF2B5EF4-FFF2-40B4-BE49-F238E27FC236}">
                <a16:creationId xmlns:a16="http://schemas.microsoft.com/office/drawing/2014/main" id="{16B5B9A1-3FF4-1BCA-7FBA-224B4B7A7DD1}"/>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3" name="Dikdörtgen 12">
            <a:extLst>
              <a:ext uri="{FF2B5EF4-FFF2-40B4-BE49-F238E27FC236}">
                <a16:creationId xmlns:a16="http://schemas.microsoft.com/office/drawing/2014/main" id="{E508EF7D-1856-BC41-F2A7-5EBEEA24F2C5}"/>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4" name="Dikdörtgen 13">
            <a:extLst>
              <a:ext uri="{FF2B5EF4-FFF2-40B4-BE49-F238E27FC236}">
                <a16:creationId xmlns:a16="http://schemas.microsoft.com/office/drawing/2014/main" id="{F9941219-ACDA-B198-EA3E-86787F507F67}"/>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15" name="Dikdörtgen 14">
            <a:extLst>
              <a:ext uri="{FF2B5EF4-FFF2-40B4-BE49-F238E27FC236}">
                <a16:creationId xmlns:a16="http://schemas.microsoft.com/office/drawing/2014/main" id="{1B3F838D-C3BA-3FEB-CF9C-D8C32442BABF}"/>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6" name="Dikdörtgen 15">
            <a:extLst>
              <a:ext uri="{FF2B5EF4-FFF2-40B4-BE49-F238E27FC236}">
                <a16:creationId xmlns:a16="http://schemas.microsoft.com/office/drawing/2014/main" id="{703BB0D9-E9D7-5D74-F5D0-4E2B4BE9D1FC}"/>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17" name="Dikdörtgen 16">
            <a:extLst>
              <a:ext uri="{FF2B5EF4-FFF2-40B4-BE49-F238E27FC236}">
                <a16:creationId xmlns:a16="http://schemas.microsoft.com/office/drawing/2014/main" id="{65E21A37-C805-895F-0404-5C11BB2AF213}"/>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8" name="Dikdörtgen 17">
            <a:extLst>
              <a:ext uri="{FF2B5EF4-FFF2-40B4-BE49-F238E27FC236}">
                <a16:creationId xmlns:a16="http://schemas.microsoft.com/office/drawing/2014/main" id="{6CBC2492-608A-721F-EC9D-721CD2E15FE1}"/>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9" name="Dikdörtgen 18">
            <a:extLst>
              <a:ext uri="{FF2B5EF4-FFF2-40B4-BE49-F238E27FC236}">
                <a16:creationId xmlns:a16="http://schemas.microsoft.com/office/drawing/2014/main" id="{727605A0-F7AE-8B20-2890-1AA0AB6BF978}"/>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0" name="Dikdörtgen 19">
            <a:extLst>
              <a:ext uri="{FF2B5EF4-FFF2-40B4-BE49-F238E27FC236}">
                <a16:creationId xmlns:a16="http://schemas.microsoft.com/office/drawing/2014/main" id="{CD941498-5738-E692-99F8-F8736D70FB1D}"/>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1" name="Dikdörtgen 20">
            <a:extLst>
              <a:ext uri="{FF2B5EF4-FFF2-40B4-BE49-F238E27FC236}">
                <a16:creationId xmlns:a16="http://schemas.microsoft.com/office/drawing/2014/main" id="{CAA408F0-13B0-7F69-38DC-37CEB705E4C7}"/>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2" name="Dikdörtgen 21">
            <a:extLst>
              <a:ext uri="{FF2B5EF4-FFF2-40B4-BE49-F238E27FC236}">
                <a16:creationId xmlns:a16="http://schemas.microsoft.com/office/drawing/2014/main" id="{75515D18-A506-DDDF-592C-22324536094E}"/>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3" name="Dikdörtgen 22">
            <a:extLst>
              <a:ext uri="{FF2B5EF4-FFF2-40B4-BE49-F238E27FC236}">
                <a16:creationId xmlns:a16="http://schemas.microsoft.com/office/drawing/2014/main" id="{5D25E90F-7A24-73D7-8398-BE31101D3F07}"/>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4" name="Dikdörtgen 23">
            <a:extLst>
              <a:ext uri="{FF2B5EF4-FFF2-40B4-BE49-F238E27FC236}">
                <a16:creationId xmlns:a16="http://schemas.microsoft.com/office/drawing/2014/main" id="{0A9E7656-D7F1-A018-9937-7FB43CBBCC42}"/>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5" name="Dikdörtgen 24">
            <a:extLst>
              <a:ext uri="{FF2B5EF4-FFF2-40B4-BE49-F238E27FC236}">
                <a16:creationId xmlns:a16="http://schemas.microsoft.com/office/drawing/2014/main" id="{5824F296-EC55-D471-2B7C-C6F3F692DA30}"/>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6" name="Dikdörtgen 25">
            <a:extLst>
              <a:ext uri="{FF2B5EF4-FFF2-40B4-BE49-F238E27FC236}">
                <a16:creationId xmlns:a16="http://schemas.microsoft.com/office/drawing/2014/main" id="{7AB9FC62-A9C0-2F04-1902-49DF6E341E92}"/>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27" name="Dikdörtgen 26">
            <a:extLst>
              <a:ext uri="{FF2B5EF4-FFF2-40B4-BE49-F238E27FC236}">
                <a16:creationId xmlns:a16="http://schemas.microsoft.com/office/drawing/2014/main" id="{C576716E-9812-254B-063D-DC530BC984DC}"/>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8" name="Dikdörtgen 27">
            <a:extLst>
              <a:ext uri="{FF2B5EF4-FFF2-40B4-BE49-F238E27FC236}">
                <a16:creationId xmlns:a16="http://schemas.microsoft.com/office/drawing/2014/main" id="{01B3AD06-22E8-3494-CD53-75C912DC9614}"/>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9" name="Dikdörtgen 28">
            <a:extLst>
              <a:ext uri="{FF2B5EF4-FFF2-40B4-BE49-F238E27FC236}">
                <a16:creationId xmlns:a16="http://schemas.microsoft.com/office/drawing/2014/main" id="{19685EF6-B7A8-1533-8CC4-353887F6A1B8}"/>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30" name="Dikdörtgen 29">
            <a:extLst>
              <a:ext uri="{FF2B5EF4-FFF2-40B4-BE49-F238E27FC236}">
                <a16:creationId xmlns:a16="http://schemas.microsoft.com/office/drawing/2014/main" id="{D4753B0A-0270-C1B0-1559-3FB30B2363A3}"/>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1" name="Dikdörtgen 30">
            <a:extLst>
              <a:ext uri="{FF2B5EF4-FFF2-40B4-BE49-F238E27FC236}">
                <a16:creationId xmlns:a16="http://schemas.microsoft.com/office/drawing/2014/main" id="{3061A23B-1F4C-C72D-55FD-0097E994FD12}"/>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extLst>
      <p:ext uri="{BB962C8B-B14F-4D97-AF65-F5344CB8AC3E}">
        <p14:creationId xmlns:p14="http://schemas.microsoft.com/office/powerpoint/2010/main" val="209863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a:extLst>
              <a:ext uri="{FF2B5EF4-FFF2-40B4-BE49-F238E27FC236}">
                <a16:creationId xmlns:a16="http://schemas.microsoft.com/office/drawing/2014/main" id="{D7F7FE66-9C6B-4A8E-E27E-3186C1579B6C}"/>
              </a:ext>
            </a:extLst>
          </p:cNvPr>
          <p:cNvSpPr/>
          <p:nvPr/>
        </p:nvSpPr>
        <p:spPr>
          <a:xfrm>
            <a:off x="1341120" y="3528060"/>
            <a:ext cx="2011680" cy="11582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900" b="1" noProof="1">
                <a:solidFill>
                  <a:schemeClr val="tx2">
                    <a:lumMod val="50000"/>
                  </a:schemeClr>
                </a:solidFill>
              </a:rPr>
              <a:t>ALÇI BLOK DUVARLAR</a:t>
            </a:r>
          </a:p>
        </p:txBody>
      </p:sp>
      <p:sp>
        <p:nvSpPr>
          <p:cNvPr id="6" name="Dikdörtgen 5">
            <a:extLst>
              <a:ext uri="{FF2B5EF4-FFF2-40B4-BE49-F238E27FC236}">
                <a16:creationId xmlns:a16="http://schemas.microsoft.com/office/drawing/2014/main" id="{F679473A-8E9E-600B-F5C0-814E05FB78BA}"/>
              </a:ext>
            </a:extLst>
          </p:cNvPr>
          <p:cNvSpPr/>
          <p:nvPr/>
        </p:nvSpPr>
        <p:spPr>
          <a:xfrm>
            <a:off x="1341120" y="2240280"/>
            <a:ext cx="2011680" cy="11582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900" b="1" noProof="1">
                <a:solidFill>
                  <a:schemeClr val="tx2">
                    <a:lumMod val="50000"/>
                  </a:schemeClr>
                </a:solidFill>
              </a:rPr>
              <a:t>TUĞLA DUVARLAR</a:t>
            </a:r>
          </a:p>
        </p:txBody>
      </p:sp>
      <p:sp>
        <p:nvSpPr>
          <p:cNvPr id="10" name="Dikdörtgen 9">
            <a:extLst>
              <a:ext uri="{FF2B5EF4-FFF2-40B4-BE49-F238E27FC236}">
                <a16:creationId xmlns:a16="http://schemas.microsoft.com/office/drawing/2014/main" id="{82492841-4EC0-9275-E986-CDF4D26C994E}"/>
              </a:ext>
            </a:extLst>
          </p:cNvPr>
          <p:cNvSpPr/>
          <p:nvPr/>
        </p:nvSpPr>
        <p:spPr>
          <a:xfrm>
            <a:off x="3512820" y="2240280"/>
            <a:ext cx="2011680" cy="11582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900" b="1" noProof="1">
                <a:solidFill>
                  <a:schemeClr val="tx2">
                    <a:lumMod val="50000"/>
                  </a:schemeClr>
                </a:solidFill>
              </a:rPr>
              <a:t>YERİNDE DÖKME DUVARLAR</a:t>
            </a:r>
          </a:p>
        </p:txBody>
      </p:sp>
      <p:sp>
        <p:nvSpPr>
          <p:cNvPr id="14" name="Dikdörtgen 13">
            <a:extLst>
              <a:ext uri="{FF2B5EF4-FFF2-40B4-BE49-F238E27FC236}">
                <a16:creationId xmlns:a16="http://schemas.microsoft.com/office/drawing/2014/main" id="{419FB701-4293-E780-2CDA-048ADC79DF56}"/>
              </a:ext>
            </a:extLst>
          </p:cNvPr>
          <p:cNvSpPr/>
          <p:nvPr/>
        </p:nvSpPr>
        <p:spPr>
          <a:xfrm>
            <a:off x="5684520" y="3528060"/>
            <a:ext cx="2011680" cy="11582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900" b="1" noProof="1">
                <a:solidFill>
                  <a:schemeClr val="tx2">
                    <a:lumMod val="50000"/>
                  </a:schemeClr>
                </a:solidFill>
              </a:rPr>
              <a:t>AHŞAP DUVARLAR</a:t>
            </a:r>
          </a:p>
        </p:txBody>
      </p:sp>
      <p:sp>
        <p:nvSpPr>
          <p:cNvPr id="12" name="Dikdörtgen 11">
            <a:extLst>
              <a:ext uri="{FF2B5EF4-FFF2-40B4-BE49-F238E27FC236}">
                <a16:creationId xmlns:a16="http://schemas.microsoft.com/office/drawing/2014/main" id="{64E04241-A774-7AD4-9E05-4605B4B8B990}"/>
              </a:ext>
            </a:extLst>
          </p:cNvPr>
          <p:cNvSpPr/>
          <p:nvPr/>
        </p:nvSpPr>
        <p:spPr>
          <a:xfrm>
            <a:off x="5684520" y="952500"/>
            <a:ext cx="2011680" cy="11582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900" b="1" noProof="1">
                <a:solidFill>
                  <a:schemeClr val="tx2">
                    <a:lumMod val="50000"/>
                  </a:schemeClr>
                </a:solidFill>
              </a:rPr>
              <a:t>BETON ESASLI </a:t>
            </a:r>
            <a:endParaRPr lang="en-GB" sz="900" b="1" noProof="1">
              <a:solidFill>
                <a:schemeClr val="tx2">
                  <a:lumMod val="50000"/>
                </a:schemeClr>
              </a:solidFill>
            </a:endParaRPr>
          </a:p>
          <a:p>
            <a:pPr algn="ctr"/>
            <a:r>
              <a:rPr lang="tr-TR" sz="900" b="1" noProof="1">
                <a:solidFill>
                  <a:schemeClr val="tx2">
                    <a:lumMod val="50000"/>
                  </a:schemeClr>
                </a:solidFill>
              </a:rPr>
              <a:t>BLOK DUVARLAR</a:t>
            </a:r>
          </a:p>
        </p:txBody>
      </p:sp>
      <p:sp>
        <p:nvSpPr>
          <p:cNvPr id="9" name="Dikdörtgen 8">
            <a:extLst>
              <a:ext uri="{FF2B5EF4-FFF2-40B4-BE49-F238E27FC236}">
                <a16:creationId xmlns:a16="http://schemas.microsoft.com/office/drawing/2014/main" id="{7E449FD2-0AF9-157E-D680-F0445C2BAB9E}"/>
              </a:ext>
            </a:extLst>
          </p:cNvPr>
          <p:cNvSpPr/>
          <p:nvPr/>
        </p:nvSpPr>
        <p:spPr>
          <a:xfrm>
            <a:off x="3512820" y="952500"/>
            <a:ext cx="2011680" cy="11582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900" b="1" noProof="1">
                <a:solidFill>
                  <a:schemeClr val="tx2">
                    <a:lumMod val="50000"/>
                  </a:schemeClr>
                </a:solidFill>
              </a:rPr>
              <a:t>PREFABRİK DUVARLAR</a:t>
            </a:r>
          </a:p>
        </p:txBody>
      </p:sp>
      <p:sp>
        <p:nvSpPr>
          <p:cNvPr id="5" name="Dikdörtgen 4">
            <a:extLst>
              <a:ext uri="{FF2B5EF4-FFF2-40B4-BE49-F238E27FC236}">
                <a16:creationId xmlns:a16="http://schemas.microsoft.com/office/drawing/2014/main" id="{CF4C6B68-FF5B-052B-6DAC-3C0790D6D363}"/>
              </a:ext>
            </a:extLst>
          </p:cNvPr>
          <p:cNvSpPr/>
          <p:nvPr/>
        </p:nvSpPr>
        <p:spPr>
          <a:xfrm>
            <a:off x="1341120" y="952500"/>
            <a:ext cx="2011680" cy="11582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900" b="1" noProof="1">
                <a:solidFill>
                  <a:schemeClr val="tx2">
                    <a:lumMod val="50000"/>
                  </a:schemeClr>
                </a:solidFill>
              </a:rPr>
              <a:t>TAŞ DUVARLAR</a:t>
            </a:r>
          </a:p>
        </p:txBody>
      </p:sp>
      <p:sp>
        <p:nvSpPr>
          <p:cNvPr id="2" name="Başlık 1">
            <a:extLst>
              <a:ext uri="{FF2B5EF4-FFF2-40B4-BE49-F238E27FC236}">
                <a16:creationId xmlns:a16="http://schemas.microsoft.com/office/drawing/2014/main" id="{60A2CC5E-260D-88A2-7CD0-23ACDDD3AEE2}"/>
              </a:ext>
            </a:extLst>
          </p:cNvPr>
          <p:cNvSpPr>
            <a:spLocks noGrp="1"/>
          </p:cNvSpPr>
          <p:nvPr>
            <p:ph type="title"/>
          </p:nvPr>
        </p:nvSpPr>
        <p:spPr>
          <a:xfrm>
            <a:off x="850250" y="191664"/>
            <a:ext cx="7443499" cy="859844"/>
          </a:xfrm>
        </p:spPr>
        <p:txBody>
          <a:bodyPr/>
          <a:lstStyle/>
          <a:p>
            <a:pPr algn="ctr"/>
            <a:r>
              <a:rPr lang="tr-TR" sz="2000" noProof="1">
                <a:solidFill>
                  <a:schemeClr val="tx2"/>
                </a:solidFill>
              </a:rPr>
              <a:t>Malzeme bakımından duvarların sınıflandırılması</a:t>
            </a:r>
            <a:br>
              <a:rPr lang="en-GB" sz="2000" noProof="1">
                <a:solidFill>
                  <a:schemeClr val="tx2"/>
                </a:solidFill>
              </a:rPr>
            </a:br>
            <a:r>
              <a:rPr lang="en-GB" sz="2000" noProof="1">
                <a:solidFill>
                  <a:schemeClr val="tx2"/>
                </a:solidFill>
              </a:rPr>
              <a:t>ve iç mekanda kullanım örnekleri</a:t>
            </a:r>
            <a:endParaRPr lang="tr-TR" sz="2000" noProof="1">
              <a:solidFill>
                <a:schemeClr val="tx2"/>
              </a:solidFill>
            </a:endParaRPr>
          </a:p>
        </p:txBody>
      </p:sp>
      <p:sp>
        <p:nvSpPr>
          <p:cNvPr id="11" name="Dikdörtgen 10">
            <a:extLst>
              <a:ext uri="{FF2B5EF4-FFF2-40B4-BE49-F238E27FC236}">
                <a16:creationId xmlns:a16="http://schemas.microsoft.com/office/drawing/2014/main" id="{540A7555-DE44-628E-9B2F-CB387E5A4222}"/>
              </a:ext>
            </a:extLst>
          </p:cNvPr>
          <p:cNvSpPr/>
          <p:nvPr/>
        </p:nvSpPr>
        <p:spPr>
          <a:xfrm>
            <a:off x="3528061" y="3528060"/>
            <a:ext cx="2011680" cy="11582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900" b="1" noProof="1">
                <a:solidFill>
                  <a:schemeClr val="tx2">
                    <a:lumMod val="50000"/>
                  </a:schemeClr>
                </a:solidFill>
              </a:rPr>
              <a:t>KARMA DUVARLAR</a:t>
            </a:r>
          </a:p>
        </p:txBody>
      </p:sp>
      <p:sp>
        <p:nvSpPr>
          <p:cNvPr id="13" name="Dikdörtgen 12">
            <a:extLst>
              <a:ext uri="{FF2B5EF4-FFF2-40B4-BE49-F238E27FC236}">
                <a16:creationId xmlns:a16="http://schemas.microsoft.com/office/drawing/2014/main" id="{3C566AF6-76FB-490D-7C9B-F65CC6419BF7}"/>
              </a:ext>
            </a:extLst>
          </p:cNvPr>
          <p:cNvSpPr/>
          <p:nvPr/>
        </p:nvSpPr>
        <p:spPr>
          <a:xfrm>
            <a:off x="5684520" y="2240280"/>
            <a:ext cx="2011680" cy="115824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900" b="1" noProof="1">
                <a:solidFill>
                  <a:schemeClr val="tx2">
                    <a:lumMod val="50000"/>
                  </a:schemeClr>
                </a:solidFill>
              </a:rPr>
              <a:t>KERPİÇ BLOK DUVARLAR</a:t>
            </a:r>
          </a:p>
        </p:txBody>
      </p:sp>
      <p:sp>
        <p:nvSpPr>
          <p:cNvPr id="3" name="Dikdörtgen 2">
            <a:extLst>
              <a:ext uri="{FF2B5EF4-FFF2-40B4-BE49-F238E27FC236}">
                <a16:creationId xmlns:a16="http://schemas.microsoft.com/office/drawing/2014/main" id="{11B0F993-8F2B-A4BB-BB4F-36E3F8BCB0B5}"/>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5" name="Dikdörtgen 14">
            <a:extLst>
              <a:ext uri="{FF2B5EF4-FFF2-40B4-BE49-F238E27FC236}">
                <a16:creationId xmlns:a16="http://schemas.microsoft.com/office/drawing/2014/main" id="{50D366EE-AAAF-5EFC-87E3-E2DA4F54E637}"/>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18" name="Dikdörtgen 17">
            <a:extLst>
              <a:ext uri="{FF2B5EF4-FFF2-40B4-BE49-F238E27FC236}">
                <a16:creationId xmlns:a16="http://schemas.microsoft.com/office/drawing/2014/main" id="{2A8F71A4-3453-93E2-4CEE-C8090B80D1EF}"/>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9" name="Dikdörtgen 18">
            <a:extLst>
              <a:ext uri="{FF2B5EF4-FFF2-40B4-BE49-F238E27FC236}">
                <a16:creationId xmlns:a16="http://schemas.microsoft.com/office/drawing/2014/main" id="{328C3D32-93B8-4CD3-7C42-005F1D9E518E}"/>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1" name="Dikdörtgen 20">
            <a:extLst>
              <a:ext uri="{FF2B5EF4-FFF2-40B4-BE49-F238E27FC236}">
                <a16:creationId xmlns:a16="http://schemas.microsoft.com/office/drawing/2014/main" id="{0F1C618A-BD5E-D34A-38DA-1472359FDDD2}"/>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23" name="Dikdörtgen 22">
            <a:extLst>
              <a:ext uri="{FF2B5EF4-FFF2-40B4-BE49-F238E27FC236}">
                <a16:creationId xmlns:a16="http://schemas.microsoft.com/office/drawing/2014/main" id="{C7EDF5D6-BBEC-EC09-3728-FA4FF3BE259F}"/>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6" name="Dikdörtgen 25">
            <a:extLst>
              <a:ext uri="{FF2B5EF4-FFF2-40B4-BE49-F238E27FC236}">
                <a16:creationId xmlns:a16="http://schemas.microsoft.com/office/drawing/2014/main" id="{22CE0D81-38C6-010C-3CCB-5536A5A64E49}"/>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9" name="Dikdörtgen 28">
            <a:extLst>
              <a:ext uri="{FF2B5EF4-FFF2-40B4-BE49-F238E27FC236}">
                <a16:creationId xmlns:a16="http://schemas.microsoft.com/office/drawing/2014/main" id="{1220AC13-D11E-C6EA-3D56-7E346EEE6A18}"/>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2" name="Dikdörtgen 31">
            <a:extLst>
              <a:ext uri="{FF2B5EF4-FFF2-40B4-BE49-F238E27FC236}">
                <a16:creationId xmlns:a16="http://schemas.microsoft.com/office/drawing/2014/main" id="{F8BA0AC2-D1FA-964C-0683-73D88E5C7283}"/>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6" name="Dikdörtgen 35">
            <a:extLst>
              <a:ext uri="{FF2B5EF4-FFF2-40B4-BE49-F238E27FC236}">
                <a16:creationId xmlns:a16="http://schemas.microsoft.com/office/drawing/2014/main" id="{766AFB98-BBE9-130C-8DA2-7964C644A247}"/>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9" name="Dikdörtgen 38">
            <a:extLst>
              <a:ext uri="{FF2B5EF4-FFF2-40B4-BE49-F238E27FC236}">
                <a16:creationId xmlns:a16="http://schemas.microsoft.com/office/drawing/2014/main" id="{61114677-3CEA-60A2-9752-918CA8470A36}"/>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41" name="Dikdörtgen 40">
            <a:extLst>
              <a:ext uri="{FF2B5EF4-FFF2-40B4-BE49-F238E27FC236}">
                <a16:creationId xmlns:a16="http://schemas.microsoft.com/office/drawing/2014/main" id="{9579089C-15F7-C8BB-EB11-382352872A60}"/>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2" name="Dikdörtgen 41">
            <a:extLst>
              <a:ext uri="{FF2B5EF4-FFF2-40B4-BE49-F238E27FC236}">
                <a16:creationId xmlns:a16="http://schemas.microsoft.com/office/drawing/2014/main" id="{2D8983B0-C10E-91F4-CA9D-E6EAE906306B}"/>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43" name="Dikdörtgen 42">
            <a:extLst>
              <a:ext uri="{FF2B5EF4-FFF2-40B4-BE49-F238E27FC236}">
                <a16:creationId xmlns:a16="http://schemas.microsoft.com/office/drawing/2014/main" id="{43CABC57-31C5-CA14-0853-DA93C39324F7}"/>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4" name="Dikdörtgen 43">
            <a:extLst>
              <a:ext uri="{FF2B5EF4-FFF2-40B4-BE49-F238E27FC236}">
                <a16:creationId xmlns:a16="http://schemas.microsoft.com/office/drawing/2014/main" id="{3D9F18A9-BAF6-8E07-0BE9-3AE19C494A32}"/>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5" name="Dikdörtgen 44">
            <a:extLst>
              <a:ext uri="{FF2B5EF4-FFF2-40B4-BE49-F238E27FC236}">
                <a16:creationId xmlns:a16="http://schemas.microsoft.com/office/drawing/2014/main" id="{FDE6C4DB-F6DB-2C5E-3E5E-9B522C9CE3EB}"/>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6" name="Dikdörtgen 45">
            <a:extLst>
              <a:ext uri="{FF2B5EF4-FFF2-40B4-BE49-F238E27FC236}">
                <a16:creationId xmlns:a16="http://schemas.microsoft.com/office/drawing/2014/main" id="{CC280B32-09C1-02F1-7391-C336F81F48E4}"/>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7" name="Dikdörtgen 46">
            <a:extLst>
              <a:ext uri="{FF2B5EF4-FFF2-40B4-BE49-F238E27FC236}">
                <a16:creationId xmlns:a16="http://schemas.microsoft.com/office/drawing/2014/main" id="{5B6E7FF1-FFCF-D15F-24CF-C1B35AEF7F87}"/>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48" name="Dikdörtgen 47">
            <a:extLst>
              <a:ext uri="{FF2B5EF4-FFF2-40B4-BE49-F238E27FC236}">
                <a16:creationId xmlns:a16="http://schemas.microsoft.com/office/drawing/2014/main" id="{05619DF7-131D-F59B-CF63-909E78D731C5}"/>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49" name="Dikdörtgen 48">
            <a:extLst>
              <a:ext uri="{FF2B5EF4-FFF2-40B4-BE49-F238E27FC236}">
                <a16:creationId xmlns:a16="http://schemas.microsoft.com/office/drawing/2014/main" id="{8AEC1042-0468-99F2-8528-0C38385D67A9}"/>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0" name="Dikdörtgen 49">
            <a:extLst>
              <a:ext uri="{FF2B5EF4-FFF2-40B4-BE49-F238E27FC236}">
                <a16:creationId xmlns:a16="http://schemas.microsoft.com/office/drawing/2014/main" id="{819A4F4D-3309-9BA7-CF26-7620D345830A}"/>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1" name="Dikdörtgen 50">
            <a:extLst>
              <a:ext uri="{FF2B5EF4-FFF2-40B4-BE49-F238E27FC236}">
                <a16:creationId xmlns:a16="http://schemas.microsoft.com/office/drawing/2014/main" id="{72F19606-1582-A93E-2FDD-07D6DFD35BFD}"/>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2" name="Dikdörtgen 51">
            <a:extLst>
              <a:ext uri="{FF2B5EF4-FFF2-40B4-BE49-F238E27FC236}">
                <a16:creationId xmlns:a16="http://schemas.microsoft.com/office/drawing/2014/main" id="{48F44951-7262-21FC-F53D-9BC282A0992C}"/>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53" name="Dikdörtgen 52">
            <a:extLst>
              <a:ext uri="{FF2B5EF4-FFF2-40B4-BE49-F238E27FC236}">
                <a16:creationId xmlns:a16="http://schemas.microsoft.com/office/drawing/2014/main" id="{56FC1C9E-5E88-A5DD-7AE4-6B745D38D701}"/>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4" name="Dikdörtgen 53">
            <a:extLst>
              <a:ext uri="{FF2B5EF4-FFF2-40B4-BE49-F238E27FC236}">
                <a16:creationId xmlns:a16="http://schemas.microsoft.com/office/drawing/2014/main" id="{78B4F44E-B20B-FFBC-2A5F-534C1E5D0C70}"/>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5" name="Dikdörtgen 54">
            <a:extLst>
              <a:ext uri="{FF2B5EF4-FFF2-40B4-BE49-F238E27FC236}">
                <a16:creationId xmlns:a16="http://schemas.microsoft.com/office/drawing/2014/main" id="{EA61B5C2-FD91-98B8-D440-FE515E3B51FD}"/>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56" name="Dikdörtgen 55">
            <a:extLst>
              <a:ext uri="{FF2B5EF4-FFF2-40B4-BE49-F238E27FC236}">
                <a16:creationId xmlns:a16="http://schemas.microsoft.com/office/drawing/2014/main" id="{9599A075-6989-BEB8-28FF-F543C92BF8B9}"/>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7" name="Dikdörtgen 56">
            <a:extLst>
              <a:ext uri="{FF2B5EF4-FFF2-40B4-BE49-F238E27FC236}">
                <a16:creationId xmlns:a16="http://schemas.microsoft.com/office/drawing/2014/main" id="{3DDEC377-7CE3-7BD9-21B8-10054927112F}"/>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extLst>
      <p:ext uri="{BB962C8B-B14F-4D97-AF65-F5344CB8AC3E}">
        <p14:creationId xmlns:p14="http://schemas.microsoft.com/office/powerpoint/2010/main" val="40275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5"/>
          <p:cNvSpPr txBox="1">
            <a:spLocks noGrp="1"/>
          </p:cNvSpPr>
          <p:nvPr>
            <p:ph type="title"/>
          </p:nvPr>
        </p:nvSpPr>
        <p:spPr>
          <a:xfrm>
            <a:off x="1257802" y="207679"/>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tr-TR" noProof="1">
                <a:solidFill>
                  <a:schemeClr val="lt2"/>
                </a:solidFill>
              </a:rPr>
              <a:t>Duvarda malzeme seçim kriterleri</a:t>
            </a:r>
            <a:endParaRPr lang="tr-TR" noProof="1"/>
          </a:p>
        </p:txBody>
      </p:sp>
      <p:sp>
        <p:nvSpPr>
          <p:cNvPr id="627" name="Google Shape;627;p45"/>
          <p:cNvSpPr txBox="1">
            <a:spLocks noGrp="1"/>
          </p:cNvSpPr>
          <p:nvPr>
            <p:ph type="subTitle" idx="7"/>
          </p:nvPr>
        </p:nvSpPr>
        <p:spPr>
          <a:xfrm>
            <a:off x="13113" y="865637"/>
            <a:ext cx="2336400" cy="467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lang="tr-TR" sz="1600" noProof="1"/>
          </a:p>
          <a:p>
            <a:pPr marL="0" lvl="0" indent="0" algn="l" rtl="0">
              <a:spcBef>
                <a:spcPts val="0"/>
              </a:spcBef>
              <a:spcAft>
                <a:spcPts val="0"/>
              </a:spcAft>
              <a:buNone/>
            </a:pPr>
            <a:r>
              <a:rPr lang="tr-TR" sz="1600" noProof="1"/>
              <a:t>ISIL</a:t>
            </a:r>
          </a:p>
          <a:p>
            <a:pPr marL="0" lvl="0" indent="0" algn="l" rtl="0">
              <a:spcBef>
                <a:spcPts val="0"/>
              </a:spcBef>
              <a:spcAft>
                <a:spcPts val="0"/>
              </a:spcAft>
              <a:buNone/>
            </a:pPr>
            <a:r>
              <a:rPr lang="tr-TR" sz="1600" noProof="1"/>
              <a:t>PERFORMANS</a:t>
            </a:r>
          </a:p>
        </p:txBody>
      </p:sp>
      <p:sp>
        <p:nvSpPr>
          <p:cNvPr id="679" name="Google Shape;679;p45"/>
          <p:cNvSpPr/>
          <p:nvPr/>
        </p:nvSpPr>
        <p:spPr>
          <a:xfrm>
            <a:off x="7839690" y="-686980"/>
            <a:ext cx="1731030" cy="158518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680" name="Google Shape;680;p45"/>
          <p:cNvSpPr/>
          <p:nvPr/>
        </p:nvSpPr>
        <p:spPr>
          <a:xfrm>
            <a:off x="7900509" y="-485632"/>
            <a:ext cx="1563721" cy="1309398"/>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681" name="Google Shape;681;p45"/>
          <p:cNvSpPr/>
          <p:nvPr/>
        </p:nvSpPr>
        <p:spPr>
          <a:xfrm>
            <a:off x="8070678" y="-104258"/>
            <a:ext cx="1103778" cy="746408"/>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tr-TR" noProof="1"/>
          </a:p>
        </p:txBody>
      </p:sp>
      <p:sp>
        <p:nvSpPr>
          <p:cNvPr id="2" name="Google Shape;627;p45">
            <a:extLst>
              <a:ext uri="{FF2B5EF4-FFF2-40B4-BE49-F238E27FC236}">
                <a16:creationId xmlns:a16="http://schemas.microsoft.com/office/drawing/2014/main" id="{CD83EA14-17EE-6B2C-E117-137CCE9D3A77}"/>
              </a:ext>
            </a:extLst>
          </p:cNvPr>
          <p:cNvSpPr txBox="1">
            <a:spLocks/>
          </p:cNvSpPr>
          <p:nvPr/>
        </p:nvSpPr>
        <p:spPr>
          <a:xfrm>
            <a:off x="36582" y="1505755"/>
            <a:ext cx="2336400" cy="467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000" b="1"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tr-TR" sz="1600" noProof="1"/>
              <a:t>MALİYET</a:t>
            </a:r>
            <a:endParaRPr lang="tr-TR" noProof="1"/>
          </a:p>
        </p:txBody>
      </p:sp>
      <p:sp>
        <p:nvSpPr>
          <p:cNvPr id="4" name="Google Shape;627;p45">
            <a:extLst>
              <a:ext uri="{FF2B5EF4-FFF2-40B4-BE49-F238E27FC236}">
                <a16:creationId xmlns:a16="http://schemas.microsoft.com/office/drawing/2014/main" id="{5169E48F-0E18-E5E8-EBD9-9FF209678060}"/>
              </a:ext>
            </a:extLst>
          </p:cNvPr>
          <p:cNvSpPr txBox="1">
            <a:spLocks/>
          </p:cNvSpPr>
          <p:nvPr/>
        </p:nvSpPr>
        <p:spPr>
          <a:xfrm>
            <a:off x="36582" y="2168948"/>
            <a:ext cx="2336400" cy="467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000" b="1"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tr-TR" sz="1600" noProof="1"/>
              <a:t>AKUSTİK PERFORMANS</a:t>
            </a:r>
          </a:p>
        </p:txBody>
      </p:sp>
      <p:cxnSp>
        <p:nvCxnSpPr>
          <p:cNvPr id="11" name="Düz Bağlayıcı 10">
            <a:extLst>
              <a:ext uri="{FF2B5EF4-FFF2-40B4-BE49-F238E27FC236}">
                <a16:creationId xmlns:a16="http://schemas.microsoft.com/office/drawing/2014/main" id="{DBA5AC85-5A96-B35E-15A3-17B5EB69204C}"/>
              </a:ext>
            </a:extLst>
          </p:cNvPr>
          <p:cNvCxnSpPr/>
          <p:nvPr/>
        </p:nvCxnSpPr>
        <p:spPr>
          <a:xfrm>
            <a:off x="162533" y="1242912"/>
            <a:ext cx="866904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12" name="Düz Bağlayıcı 11">
            <a:extLst>
              <a:ext uri="{FF2B5EF4-FFF2-40B4-BE49-F238E27FC236}">
                <a16:creationId xmlns:a16="http://schemas.microsoft.com/office/drawing/2014/main" id="{DCEAE9BB-E753-3EAE-9816-0CAB83C88D50}"/>
              </a:ext>
            </a:extLst>
          </p:cNvPr>
          <p:cNvCxnSpPr/>
          <p:nvPr/>
        </p:nvCxnSpPr>
        <p:spPr>
          <a:xfrm>
            <a:off x="126233" y="1874450"/>
            <a:ext cx="8669047"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3" name="Google Shape;627;p45">
            <a:extLst>
              <a:ext uri="{FF2B5EF4-FFF2-40B4-BE49-F238E27FC236}">
                <a16:creationId xmlns:a16="http://schemas.microsoft.com/office/drawing/2014/main" id="{16773C02-5554-6037-E652-6426CF720865}"/>
              </a:ext>
            </a:extLst>
          </p:cNvPr>
          <p:cNvSpPr txBox="1">
            <a:spLocks/>
          </p:cNvSpPr>
          <p:nvPr/>
        </p:nvSpPr>
        <p:spPr>
          <a:xfrm>
            <a:off x="378585" y="2811827"/>
            <a:ext cx="2336400" cy="467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000" b="1"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tr-TR" sz="1600" noProof="1"/>
              <a:t>DAYANIM VE STABİLİTE</a:t>
            </a:r>
          </a:p>
        </p:txBody>
      </p:sp>
      <p:sp>
        <p:nvSpPr>
          <p:cNvPr id="14" name="Google Shape;627;p45">
            <a:extLst>
              <a:ext uri="{FF2B5EF4-FFF2-40B4-BE49-F238E27FC236}">
                <a16:creationId xmlns:a16="http://schemas.microsoft.com/office/drawing/2014/main" id="{0489751D-ED17-8810-8564-1161728357DE}"/>
              </a:ext>
            </a:extLst>
          </p:cNvPr>
          <p:cNvSpPr txBox="1">
            <a:spLocks/>
          </p:cNvSpPr>
          <p:nvPr/>
        </p:nvSpPr>
        <p:spPr>
          <a:xfrm>
            <a:off x="378585" y="3412163"/>
            <a:ext cx="2336400" cy="467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000" b="1"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tr-TR" sz="1600" noProof="1"/>
              <a:t>YANGIN</a:t>
            </a:r>
          </a:p>
          <a:p>
            <a:pPr marL="0" indent="0"/>
            <a:r>
              <a:rPr lang="tr-TR" sz="1600" noProof="1"/>
              <a:t>DAYANIMI</a:t>
            </a:r>
          </a:p>
        </p:txBody>
      </p:sp>
      <p:sp>
        <p:nvSpPr>
          <p:cNvPr id="15" name="Google Shape;627;p45">
            <a:extLst>
              <a:ext uri="{FF2B5EF4-FFF2-40B4-BE49-F238E27FC236}">
                <a16:creationId xmlns:a16="http://schemas.microsoft.com/office/drawing/2014/main" id="{C889D09E-B382-4759-942E-6EE098BA1FCF}"/>
              </a:ext>
            </a:extLst>
          </p:cNvPr>
          <p:cNvSpPr txBox="1">
            <a:spLocks/>
          </p:cNvSpPr>
          <p:nvPr/>
        </p:nvSpPr>
        <p:spPr>
          <a:xfrm>
            <a:off x="378585" y="3905778"/>
            <a:ext cx="2336400" cy="467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000" b="1"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tr-TR" sz="1600" noProof="1"/>
              <a:t>EKOLOJİ</a:t>
            </a:r>
          </a:p>
        </p:txBody>
      </p:sp>
      <p:sp>
        <p:nvSpPr>
          <p:cNvPr id="16" name="Google Shape;627;p45">
            <a:extLst>
              <a:ext uri="{FF2B5EF4-FFF2-40B4-BE49-F238E27FC236}">
                <a16:creationId xmlns:a16="http://schemas.microsoft.com/office/drawing/2014/main" id="{B125D91F-9112-CAA1-ABB0-F504B1DF2537}"/>
              </a:ext>
            </a:extLst>
          </p:cNvPr>
          <p:cNvSpPr txBox="1">
            <a:spLocks/>
          </p:cNvSpPr>
          <p:nvPr/>
        </p:nvSpPr>
        <p:spPr>
          <a:xfrm>
            <a:off x="378585" y="4502369"/>
            <a:ext cx="2336400" cy="467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000" b="1"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ctr"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tr-TR" sz="1600" noProof="1"/>
              <a:t>ESTETİK</a:t>
            </a:r>
          </a:p>
        </p:txBody>
      </p:sp>
      <p:sp>
        <p:nvSpPr>
          <p:cNvPr id="34" name="Alt Başlık 33">
            <a:extLst>
              <a:ext uri="{FF2B5EF4-FFF2-40B4-BE49-F238E27FC236}">
                <a16:creationId xmlns:a16="http://schemas.microsoft.com/office/drawing/2014/main" id="{90FCA6CB-E51E-79A3-87AB-07C90AB20234}"/>
              </a:ext>
            </a:extLst>
          </p:cNvPr>
          <p:cNvSpPr>
            <a:spLocks noGrp="1"/>
          </p:cNvSpPr>
          <p:nvPr>
            <p:ph type="subTitle" idx="1"/>
          </p:nvPr>
        </p:nvSpPr>
        <p:spPr>
          <a:xfrm>
            <a:off x="2121843" y="895429"/>
            <a:ext cx="6552898" cy="386100"/>
          </a:xfrm>
        </p:spPr>
        <p:txBody>
          <a:bodyPr/>
          <a:lstStyle/>
          <a:p>
            <a:r>
              <a:rPr lang="tr-TR" noProof="1"/>
              <a:t>-Isı iletkenlik katsayısı, -Su buharı difüzyon direnç kat sayısı, -Yangın standardı</a:t>
            </a:r>
          </a:p>
        </p:txBody>
      </p:sp>
      <p:sp>
        <p:nvSpPr>
          <p:cNvPr id="40" name="Alt Başlık 33">
            <a:extLst>
              <a:ext uri="{FF2B5EF4-FFF2-40B4-BE49-F238E27FC236}">
                <a16:creationId xmlns:a16="http://schemas.microsoft.com/office/drawing/2014/main" id="{6D992AB6-C8BF-A7C6-7686-FA9BE67315B2}"/>
              </a:ext>
            </a:extLst>
          </p:cNvPr>
          <p:cNvSpPr txBox="1">
            <a:spLocks/>
          </p:cNvSpPr>
          <p:nvPr/>
        </p:nvSpPr>
        <p:spPr>
          <a:xfrm>
            <a:off x="2121843" y="1548753"/>
            <a:ext cx="6547353" cy="386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r>
              <a:rPr lang="tr-TR" noProof="1"/>
              <a:t>-Malzeme, -İşçilik ve uygulama, -Bakım ve onarım, -Erişim Maliyeti</a:t>
            </a:r>
          </a:p>
        </p:txBody>
      </p:sp>
      <p:sp>
        <p:nvSpPr>
          <p:cNvPr id="41" name="Alt Başlık 33">
            <a:extLst>
              <a:ext uri="{FF2B5EF4-FFF2-40B4-BE49-F238E27FC236}">
                <a16:creationId xmlns:a16="http://schemas.microsoft.com/office/drawing/2014/main" id="{D823627E-9C74-8075-DE74-E9C8091142F1}"/>
              </a:ext>
            </a:extLst>
          </p:cNvPr>
          <p:cNvSpPr txBox="1">
            <a:spLocks/>
          </p:cNvSpPr>
          <p:nvPr/>
        </p:nvSpPr>
        <p:spPr>
          <a:xfrm>
            <a:off x="2150591" y="2180290"/>
            <a:ext cx="6518606" cy="386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r>
              <a:rPr lang="tr-TR" noProof="1"/>
              <a:t>-Ses geçirimlilik, - Ses yansıtma, -Ses yutma </a:t>
            </a:r>
          </a:p>
        </p:txBody>
      </p:sp>
      <p:cxnSp>
        <p:nvCxnSpPr>
          <p:cNvPr id="42" name="Düz Bağlayıcı 41">
            <a:extLst>
              <a:ext uri="{FF2B5EF4-FFF2-40B4-BE49-F238E27FC236}">
                <a16:creationId xmlns:a16="http://schemas.microsoft.com/office/drawing/2014/main" id="{52ED8AED-69AE-496F-CA30-DDBC05637B53}"/>
              </a:ext>
            </a:extLst>
          </p:cNvPr>
          <p:cNvCxnSpPr/>
          <p:nvPr/>
        </p:nvCxnSpPr>
        <p:spPr>
          <a:xfrm>
            <a:off x="126232" y="2538707"/>
            <a:ext cx="866904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3" name="Düz Bağlayıcı 42">
            <a:extLst>
              <a:ext uri="{FF2B5EF4-FFF2-40B4-BE49-F238E27FC236}">
                <a16:creationId xmlns:a16="http://schemas.microsoft.com/office/drawing/2014/main" id="{77B40367-24F1-701E-8A46-FB126ABBAC3D}"/>
              </a:ext>
            </a:extLst>
          </p:cNvPr>
          <p:cNvCxnSpPr/>
          <p:nvPr/>
        </p:nvCxnSpPr>
        <p:spPr>
          <a:xfrm>
            <a:off x="126232" y="3172805"/>
            <a:ext cx="866904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4" name="Düz Bağlayıcı 43">
            <a:extLst>
              <a:ext uri="{FF2B5EF4-FFF2-40B4-BE49-F238E27FC236}">
                <a16:creationId xmlns:a16="http://schemas.microsoft.com/office/drawing/2014/main" id="{4E28F2F5-1958-C34F-52C0-F4E733323C91}"/>
              </a:ext>
            </a:extLst>
          </p:cNvPr>
          <p:cNvCxnSpPr/>
          <p:nvPr/>
        </p:nvCxnSpPr>
        <p:spPr>
          <a:xfrm>
            <a:off x="162532" y="3741402"/>
            <a:ext cx="866904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5" name="Düz Bağlayıcı 44">
            <a:extLst>
              <a:ext uri="{FF2B5EF4-FFF2-40B4-BE49-F238E27FC236}">
                <a16:creationId xmlns:a16="http://schemas.microsoft.com/office/drawing/2014/main" id="{ECD84AC8-303D-4F1D-6AF2-497140EE6367}"/>
              </a:ext>
            </a:extLst>
          </p:cNvPr>
          <p:cNvCxnSpPr/>
          <p:nvPr/>
        </p:nvCxnSpPr>
        <p:spPr>
          <a:xfrm>
            <a:off x="126232" y="4306999"/>
            <a:ext cx="8669047"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6" name="Düz Bağlayıcı 45">
            <a:extLst>
              <a:ext uri="{FF2B5EF4-FFF2-40B4-BE49-F238E27FC236}">
                <a16:creationId xmlns:a16="http://schemas.microsoft.com/office/drawing/2014/main" id="{ED39A95A-016E-BF68-F833-B56FF0F3465C}"/>
              </a:ext>
            </a:extLst>
          </p:cNvPr>
          <p:cNvCxnSpPr/>
          <p:nvPr/>
        </p:nvCxnSpPr>
        <p:spPr>
          <a:xfrm>
            <a:off x="126231" y="4886119"/>
            <a:ext cx="8669047" cy="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7" name="Alt Başlık 33">
            <a:extLst>
              <a:ext uri="{FF2B5EF4-FFF2-40B4-BE49-F238E27FC236}">
                <a16:creationId xmlns:a16="http://schemas.microsoft.com/office/drawing/2014/main" id="{25EACD6A-BF2F-F618-6F45-B901FFE20AD4}"/>
              </a:ext>
            </a:extLst>
          </p:cNvPr>
          <p:cNvSpPr txBox="1">
            <a:spLocks/>
          </p:cNvSpPr>
          <p:nvPr/>
        </p:nvSpPr>
        <p:spPr>
          <a:xfrm>
            <a:off x="2150591" y="2673787"/>
            <a:ext cx="6518605" cy="60888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r>
              <a:rPr lang="tr-TR" noProof="1"/>
              <a:t>-Mekanik etkilere dayanım, -Kimyasal Fizyokimyasal etkilere dayanım, Neme</a:t>
            </a:r>
          </a:p>
          <a:p>
            <a:r>
              <a:rPr lang="tr-TR" noProof="1"/>
              <a:t> dayanım Boyutsal dayanıklılık.</a:t>
            </a:r>
          </a:p>
        </p:txBody>
      </p:sp>
      <p:sp>
        <p:nvSpPr>
          <p:cNvPr id="48" name="Alt Başlık 33">
            <a:extLst>
              <a:ext uri="{FF2B5EF4-FFF2-40B4-BE49-F238E27FC236}">
                <a16:creationId xmlns:a16="http://schemas.microsoft.com/office/drawing/2014/main" id="{66BC478D-2CC9-A1FA-33FB-3499EC0F458E}"/>
              </a:ext>
            </a:extLst>
          </p:cNvPr>
          <p:cNvSpPr txBox="1">
            <a:spLocks/>
          </p:cNvSpPr>
          <p:nvPr/>
        </p:nvSpPr>
        <p:spPr>
          <a:xfrm>
            <a:off x="2121844" y="3426966"/>
            <a:ext cx="6859624" cy="386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r>
              <a:rPr lang="tr-TR" noProof="1"/>
              <a:t>-Alev yayılım etkisi, -Duman potansiyeli, -Zehirli gaz potansiyeli</a:t>
            </a:r>
          </a:p>
        </p:txBody>
      </p:sp>
      <p:sp>
        <p:nvSpPr>
          <p:cNvPr id="49" name="Alt Başlık 33">
            <a:extLst>
              <a:ext uri="{FF2B5EF4-FFF2-40B4-BE49-F238E27FC236}">
                <a16:creationId xmlns:a16="http://schemas.microsoft.com/office/drawing/2014/main" id="{83AD591F-A8DC-9B8A-DA22-869E6B94B36D}"/>
              </a:ext>
            </a:extLst>
          </p:cNvPr>
          <p:cNvSpPr txBox="1">
            <a:spLocks/>
          </p:cNvSpPr>
          <p:nvPr/>
        </p:nvSpPr>
        <p:spPr>
          <a:xfrm>
            <a:off x="2150592" y="3991874"/>
            <a:ext cx="7092467" cy="386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r>
              <a:rPr lang="tr-TR" noProof="1"/>
              <a:t>-Malzemenin üretiminde tüketilen enerji, -Geri dönüştürülebilirlik, Doğaya zararları</a:t>
            </a:r>
          </a:p>
        </p:txBody>
      </p:sp>
      <p:sp>
        <p:nvSpPr>
          <p:cNvPr id="50" name="Alt Başlık 33">
            <a:extLst>
              <a:ext uri="{FF2B5EF4-FFF2-40B4-BE49-F238E27FC236}">
                <a16:creationId xmlns:a16="http://schemas.microsoft.com/office/drawing/2014/main" id="{FF653A56-7584-7DF8-8186-3710F94BBFCB}"/>
              </a:ext>
            </a:extLst>
          </p:cNvPr>
          <p:cNvSpPr txBox="1">
            <a:spLocks/>
          </p:cNvSpPr>
          <p:nvPr/>
        </p:nvSpPr>
        <p:spPr>
          <a:xfrm>
            <a:off x="2140557" y="4581049"/>
            <a:ext cx="6859624" cy="386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1pPr>
            <a:lvl2pPr marL="914400" marR="0" lvl="1"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2pPr>
            <a:lvl3pPr marL="1371600" marR="0" lvl="2"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3pPr>
            <a:lvl4pPr marL="1828800" marR="0" lvl="3"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4pPr>
            <a:lvl5pPr marL="2286000" marR="0" lvl="4"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5pPr>
            <a:lvl6pPr marL="2743200" marR="0" lvl="5"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6pPr>
            <a:lvl7pPr marL="3200400" marR="0" lvl="6"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7pPr>
            <a:lvl8pPr marL="3657600" marR="0" lvl="7"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8pPr>
            <a:lvl9pPr marL="4114800" marR="0" lvl="8" indent="-317500" algn="ctr" rtl="0">
              <a:lnSpc>
                <a:spcPct val="100000"/>
              </a:lnSpc>
              <a:spcBef>
                <a:spcPts val="0"/>
              </a:spcBef>
              <a:spcAft>
                <a:spcPts val="0"/>
              </a:spcAft>
              <a:buClr>
                <a:schemeClr val="dk1"/>
              </a:buClr>
              <a:buSzPts val="1400"/>
              <a:buFont typeface="Manrope"/>
              <a:buNone/>
              <a:defRPr sz="1400" b="0" i="0" u="none" strike="noStrike" cap="none">
                <a:solidFill>
                  <a:schemeClr val="dk1"/>
                </a:solidFill>
                <a:latin typeface="Manrope"/>
                <a:ea typeface="Manrope"/>
                <a:cs typeface="Manrope"/>
                <a:sym typeface="Manrope"/>
              </a:defRPr>
            </a:lvl9pPr>
          </a:lstStyle>
          <a:p>
            <a:r>
              <a:rPr lang="tr-TR" noProof="1"/>
              <a:t>-Tasarım, -Çevre dokuya uyum sağlama</a:t>
            </a:r>
          </a:p>
        </p:txBody>
      </p:sp>
      <p:sp>
        <p:nvSpPr>
          <p:cNvPr id="3" name="Dikdörtgen 2">
            <a:extLst>
              <a:ext uri="{FF2B5EF4-FFF2-40B4-BE49-F238E27FC236}">
                <a16:creationId xmlns:a16="http://schemas.microsoft.com/office/drawing/2014/main" id="{B3203F0E-620A-5383-0731-A06C88E507AA}"/>
              </a:ext>
            </a:extLst>
          </p:cNvPr>
          <p:cNvSpPr/>
          <p:nvPr/>
        </p:nvSpPr>
        <p:spPr>
          <a:xfrm>
            <a:off x="472636"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5" name="Dikdörtgen 4">
            <a:extLst>
              <a:ext uri="{FF2B5EF4-FFF2-40B4-BE49-F238E27FC236}">
                <a16:creationId xmlns:a16="http://schemas.microsoft.com/office/drawing/2014/main" id="{0EBC087E-C198-2BB5-7023-B83E541C1541}"/>
              </a:ext>
            </a:extLst>
          </p:cNvPr>
          <p:cNvSpPr/>
          <p:nvPr/>
        </p:nvSpPr>
        <p:spPr>
          <a:xfrm>
            <a:off x="704311"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İ</a:t>
            </a:r>
          </a:p>
        </p:txBody>
      </p:sp>
      <p:sp>
        <p:nvSpPr>
          <p:cNvPr id="6" name="Dikdörtgen 5">
            <a:extLst>
              <a:ext uri="{FF2B5EF4-FFF2-40B4-BE49-F238E27FC236}">
                <a16:creationId xmlns:a16="http://schemas.microsoft.com/office/drawing/2014/main" id="{DA30B5DA-3079-0400-3609-B2C00D7720B5}"/>
              </a:ext>
            </a:extLst>
          </p:cNvPr>
          <p:cNvSpPr/>
          <p:nvPr/>
        </p:nvSpPr>
        <p:spPr>
          <a:xfrm>
            <a:off x="935372"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7" name="Dikdörtgen 6">
            <a:extLst>
              <a:ext uri="{FF2B5EF4-FFF2-40B4-BE49-F238E27FC236}">
                <a16:creationId xmlns:a16="http://schemas.microsoft.com/office/drawing/2014/main" id="{3F5287C6-0C3A-A9F4-8301-1F05FBF1C4A7}"/>
              </a:ext>
            </a:extLst>
          </p:cNvPr>
          <p:cNvSpPr/>
          <p:nvPr/>
        </p:nvSpPr>
        <p:spPr>
          <a:xfrm>
            <a:off x="1401620"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8" name="Dikdörtgen 7">
            <a:extLst>
              <a:ext uri="{FF2B5EF4-FFF2-40B4-BE49-F238E27FC236}">
                <a16:creationId xmlns:a16="http://schemas.microsoft.com/office/drawing/2014/main" id="{CE64BE23-C842-0C59-118C-C22B03CD1790}"/>
              </a:ext>
            </a:extLst>
          </p:cNvPr>
          <p:cNvSpPr/>
          <p:nvPr/>
        </p:nvSpPr>
        <p:spPr>
          <a:xfrm>
            <a:off x="1633295"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U</a:t>
            </a:r>
          </a:p>
        </p:txBody>
      </p:sp>
      <p:sp>
        <p:nvSpPr>
          <p:cNvPr id="9" name="Dikdörtgen 8">
            <a:extLst>
              <a:ext uri="{FF2B5EF4-FFF2-40B4-BE49-F238E27FC236}">
                <a16:creationId xmlns:a16="http://schemas.microsoft.com/office/drawing/2014/main" id="{B304EB1C-43ED-669D-B027-6A176A9DB13F}"/>
              </a:ext>
            </a:extLst>
          </p:cNvPr>
          <p:cNvSpPr/>
          <p:nvPr/>
        </p:nvSpPr>
        <p:spPr>
          <a:xfrm>
            <a:off x="1864356" y="69985"/>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0" name="Dikdörtgen 9">
            <a:extLst>
              <a:ext uri="{FF2B5EF4-FFF2-40B4-BE49-F238E27FC236}">
                <a16:creationId xmlns:a16="http://schemas.microsoft.com/office/drawing/2014/main" id="{B0A23AB2-7EA4-642A-64DE-AA4893FD1D2F}"/>
              </a:ext>
            </a:extLst>
          </p:cNvPr>
          <p:cNvSpPr/>
          <p:nvPr/>
        </p:nvSpPr>
        <p:spPr>
          <a:xfrm>
            <a:off x="2097480" y="6998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7" name="Dikdörtgen 16">
            <a:extLst>
              <a:ext uri="{FF2B5EF4-FFF2-40B4-BE49-F238E27FC236}">
                <a16:creationId xmlns:a16="http://schemas.microsoft.com/office/drawing/2014/main" id="{8E2DC633-B137-B5D2-A2FA-B925BD43669A}"/>
              </a:ext>
            </a:extLst>
          </p:cNvPr>
          <p:cNvSpPr/>
          <p:nvPr/>
        </p:nvSpPr>
        <p:spPr>
          <a:xfrm>
            <a:off x="2330604" y="6795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8" name="Dikdörtgen 17">
            <a:extLst>
              <a:ext uri="{FF2B5EF4-FFF2-40B4-BE49-F238E27FC236}">
                <a16:creationId xmlns:a16="http://schemas.microsoft.com/office/drawing/2014/main" id="{A44C2072-2124-EFD8-D915-E5132C7CF997}"/>
              </a:ext>
            </a:extLst>
          </p:cNvPr>
          <p:cNvSpPr/>
          <p:nvPr/>
        </p:nvSpPr>
        <p:spPr>
          <a:xfrm>
            <a:off x="2793340" y="67604"/>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19" name="Dikdörtgen 18">
            <a:extLst>
              <a:ext uri="{FF2B5EF4-FFF2-40B4-BE49-F238E27FC236}">
                <a16:creationId xmlns:a16="http://schemas.microsoft.com/office/drawing/2014/main" id="{8F01C5C4-CD0E-B715-51F6-2A7B39A7462E}"/>
              </a:ext>
            </a:extLst>
          </p:cNvPr>
          <p:cNvSpPr/>
          <p:nvPr/>
        </p:nvSpPr>
        <p:spPr>
          <a:xfrm>
            <a:off x="302646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0" name="Dikdörtgen 19">
            <a:extLst>
              <a:ext uri="{FF2B5EF4-FFF2-40B4-BE49-F238E27FC236}">
                <a16:creationId xmlns:a16="http://schemas.microsoft.com/office/drawing/2014/main" id="{01EF446A-F725-4823-6422-C99205A80CAE}"/>
              </a:ext>
            </a:extLst>
          </p:cNvPr>
          <p:cNvSpPr/>
          <p:nvPr/>
        </p:nvSpPr>
        <p:spPr>
          <a:xfrm>
            <a:off x="3251834"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21" name="Dikdörtgen 20">
            <a:extLst>
              <a:ext uri="{FF2B5EF4-FFF2-40B4-BE49-F238E27FC236}">
                <a16:creationId xmlns:a16="http://schemas.microsoft.com/office/drawing/2014/main" id="{E2225B68-1437-E23C-61FE-1D955C451556}"/>
              </a:ext>
            </a:extLst>
          </p:cNvPr>
          <p:cNvSpPr/>
          <p:nvPr/>
        </p:nvSpPr>
        <p:spPr>
          <a:xfrm>
            <a:off x="3483509"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2" name="Dikdörtgen 21">
            <a:extLst>
              <a:ext uri="{FF2B5EF4-FFF2-40B4-BE49-F238E27FC236}">
                <a16:creationId xmlns:a16="http://schemas.microsoft.com/office/drawing/2014/main" id="{88D3E9A3-E995-CE46-5A48-5595E074EF6C}"/>
              </a:ext>
            </a:extLst>
          </p:cNvPr>
          <p:cNvSpPr/>
          <p:nvPr/>
        </p:nvSpPr>
        <p:spPr>
          <a:xfrm>
            <a:off x="3947694"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B</a:t>
            </a:r>
          </a:p>
        </p:txBody>
      </p:sp>
      <p:sp>
        <p:nvSpPr>
          <p:cNvPr id="23" name="Dikdörtgen 22">
            <a:extLst>
              <a:ext uri="{FF2B5EF4-FFF2-40B4-BE49-F238E27FC236}">
                <a16:creationId xmlns:a16="http://schemas.microsoft.com/office/drawing/2014/main" id="{C3C074AF-6D26-C261-FAA9-55B2ADCB3B5A}"/>
              </a:ext>
            </a:extLst>
          </p:cNvPr>
          <p:cNvSpPr/>
          <p:nvPr/>
        </p:nvSpPr>
        <p:spPr>
          <a:xfrm>
            <a:off x="4180818"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4" name="Dikdörtgen 23">
            <a:extLst>
              <a:ext uri="{FF2B5EF4-FFF2-40B4-BE49-F238E27FC236}">
                <a16:creationId xmlns:a16="http://schemas.microsoft.com/office/drawing/2014/main" id="{EC80A85B-2ED8-6542-89C9-5B3B50DC4155}"/>
              </a:ext>
            </a:extLst>
          </p:cNvPr>
          <p:cNvSpPr/>
          <p:nvPr/>
        </p:nvSpPr>
        <p:spPr>
          <a:xfrm>
            <a:off x="4412493"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5" name="Dikdörtgen 24">
            <a:extLst>
              <a:ext uri="{FF2B5EF4-FFF2-40B4-BE49-F238E27FC236}">
                <a16:creationId xmlns:a16="http://schemas.microsoft.com/office/drawing/2014/main" id="{BA1212E3-CDBA-0769-7889-42B4A40A9AE7}"/>
              </a:ext>
            </a:extLst>
          </p:cNvPr>
          <p:cNvSpPr/>
          <p:nvPr/>
        </p:nvSpPr>
        <p:spPr>
          <a:xfrm>
            <a:off x="4876678"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6" name="Dikdörtgen 25">
            <a:extLst>
              <a:ext uri="{FF2B5EF4-FFF2-40B4-BE49-F238E27FC236}">
                <a16:creationId xmlns:a16="http://schemas.microsoft.com/office/drawing/2014/main" id="{9EF18C62-07EB-C59F-787C-008A59151664}"/>
              </a:ext>
            </a:extLst>
          </p:cNvPr>
          <p:cNvSpPr/>
          <p:nvPr/>
        </p:nvSpPr>
        <p:spPr>
          <a:xfrm>
            <a:off x="5109802" y="67603"/>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7" name="Dikdörtgen 26">
            <a:extLst>
              <a:ext uri="{FF2B5EF4-FFF2-40B4-BE49-F238E27FC236}">
                <a16:creationId xmlns:a16="http://schemas.microsoft.com/office/drawing/2014/main" id="{75A41AE9-EEB2-3EC7-F482-80FACFAB5986}"/>
              </a:ext>
            </a:extLst>
          </p:cNvPr>
          <p:cNvSpPr/>
          <p:nvPr/>
        </p:nvSpPr>
        <p:spPr>
          <a:xfrm>
            <a:off x="5341477" y="67257"/>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28" name="Dikdörtgen 27">
            <a:extLst>
              <a:ext uri="{FF2B5EF4-FFF2-40B4-BE49-F238E27FC236}">
                <a16:creationId xmlns:a16="http://schemas.microsoft.com/office/drawing/2014/main" id="{8CE513AC-0766-839E-42FE-37D9639626C0}"/>
              </a:ext>
            </a:extLst>
          </p:cNvPr>
          <p:cNvSpPr/>
          <p:nvPr/>
        </p:nvSpPr>
        <p:spPr>
          <a:xfrm>
            <a:off x="5805662" y="6725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O</a:t>
            </a:r>
          </a:p>
        </p:txBody>
      </p:sp>
      <p:sp>
        <p:nvSpPr>
          <p:cNvPr id="29" name="Dikdörtgen 28">
            <a:extLst>
              <a:ext uri="{FF2B5EF4-FFF2-40B4-BE49-F238E27FC236}">
                <a16:creationId xmlns:a16="http://schemas.microsoft.com/office/drawing/2014/main" id="{A7028CAE-B259-A63F-8FD5-315F9EFADC2C}"/>
              </a:ext>
            </a:extLst>
          </p:cNvPr>
          <p:cNvSpPr/>
          <p:nvPr/>
        </p:nvSpPr>
        <p:spPr>
          <a:xfrm>
            <a:off x="602896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L</a:t>
            </a:r>
          </a:p>
        </p:txBody>
      </p:sp>
      <p:sp>
        <p:nvSpPr>
          <p:cNvPr id="30" name="Dikdörtgen 29">
            <a:extLst>
              <a:ext uri="{FF2B5EF4-FFF2-40B4-BE49-F238E27FC236}">
                <a16:creationId xmlns:a16="http://schemas.microsoft.com/office/drawing/2014/main" id="{E0266413-F778-C713-923D-EBE196E1784B}"/>
              </a:ext>
            </a:extLst>
          </p:cNvPr>
          <p:cNvSpPr/>
          <p:nvPr/>
        </p:nvSpPr>
        <p:spPr>
          <a:xfrm>
            <a:off x="6260644"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1" name="Dikdörtgen 30">
            <a:extLst>
              <a:ext uri="{FF2B5EF4-FFF2-40B4-BE49-F238E27FC236}">
                <a16:creationId xmlns:a16="http://schemas.microsoft.com/office/drawing/2014/main" id="{9C5CE5A9-C223-20E3-0CF7-E2D58B6FFD18}"/>
              </a:ext>
            </a:extLst>
          </p:cNvPr>
          <p:cNvSpPr/>
          <p:nvPr/>
        </p:nvSpPr>
        <p:spPr>
          <a:xfrm>
            <a:off x="6491705"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2" name="Dikdörtgen 31">
            <a:extLst>
              <a:ext uri="{FF2B5EF4-FFF2-40B4-BE49-F238E27FC236}">
                <a16:creationId xmlns:a16="http://schemas.microsoft.com/office/drawing/2014/main" id="{B9D6934E-FFCE-6E60-530F-5E8F747B32F9}"/>
              </a:ext>
            </a:extLst>
          </p:cNvPr>
          <p:cNvSpPr/>
          <p:nvPr/>
        </p:nvSpPr>
        <p:spPr>
          <a:xfrm>
            <a:off x="6724829"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K</a:t>
            </a:r>
          </a:p>
        </p:txBody>
      </p:sp>
      <p:sp>
        <p:nvSpPr>
          <p:cNvPr id="33" name="Dikdörtgen 32">
            <a:extLst>
              <a:ext uri="{FF2B5EF4-FFF2-40B4-BE49-F238E27FC236}">
                <a16:creationId xmlns:a16="http://schemas.microsoft.com/office/drawing/2014/main" id="{5CC3E90F-32A2-6FC0-5754-558B55B26C7B}"/>
              </a:ext>
            </a:extLst>
          </p:cNvPr>
          <p:cNvSpPr/>
          <p:nvPr/>
        </p:nvSpPr>
        <p:spPr>
          <a:xfrm>
            <a:off x="7189628"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5" name="Dikdörtgen 34">
            <a:extLst>
              <a:ext uri="{FF2B5EF4-FFF2-40B4-BE49-F238E27FC236}">
                <a16:creationId xmlns:a16="http://schemas.microsoft.com/office/drawing/2014/main" id="{2DCB96C6-AA82-993E-DF35-EA68BC3C7E73}"/>
              </a:ext>
            </a:extLst>
          </p:cNvPr>
          <p:cNvSpPr/>
          <p:nvPr/>
        </p:nvSpPr>
        <p:spPr>
          <a:xfrm>
            <a:off x="7420689"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6" name="Dikdörtgen 35">
            <a:extLst>
              <a:ext uri="{FF2B5EF4-FFF2-40B4-BE49-F238E27FC236}">
                <a16:creationId xmlns:a16="http://schemas.microsoft.com/office/drawing/2014/main" id="{0B874A8A-4300-FE86-13F5-5C36708DFE0F}"/>
              </a:ext>
            </a:extLst>
          </p:cNvPr>
          <p:cNvSpPr/>
          <p:nvPr/>
        </p:nvSpPr>
        <p:spPr>
          <a:xfrm>
            <a:off x="7653813" y="66430"/>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r>
              <a:rPr lang="tr-TR" dirty="0"/>
              <a:t>T</a:t>
            </a:r>
          </a:p>
        </p:txBody>
      </p:sp>
      <p:sp>
        <p:nvSpPr>
          <p:cNvPr id="37" name="Dikdörtgen 36">
            <a:extLst>
              <a:ext uri="{FF2B5EF4-FFF2-40B4-BE49-F238E27FC236}">
                <a16:creationId xmlns:a16="http://schemas.microsoft.com/office/drawing/2014/main" id="{50100CFA-D1E1-A7CE-E92E-7D5F293C75E6}"/>
              </a:ext>
            </a:extLst>
          </p:cNvPr>
          <p:cNvSpPr/>
          <p:nvPr/>
        </p:nvSpPr>
        <p:spPr>
          <a:xfrm>
            <a:off x="7883559" y="66776"/>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
        <p:nvSpPr>
          <p:cNvPr id="38" name="Dikdörtgen 37">
            <a:extLst>
              <a:ext uri="{FF2B5EF4-FFF2-40B4-BE49-F238E27FC236}">
                <a16:creationId xmlns:a16="http://schemas.microsoft.com/office/drawing/2014/main" id="{43CB2B4C-900F-39E9-45B6-6933435EFAAA}"/>
              </a:ext>
            </a:extLst>
          </p:cNvPr>
          <p:cNvSpPr/>
          <p:nvPr/>
        </p:nvSpPr>
        <p:spPr>
          <a:xfrm>
            <a:off x="8113850" y="66431"/>
            <a:ext cx="225370" cy="228307"/>
          </a:xfrm>
          <a:prstGeom prst="rect">
            <a:avLst/>
          </a:prstGeom>
          <a:noFill/>
          <a:ln w="190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tr-TR" dirty="0"/>
          </a:p>
        </p:txBody>
      </p:sp>
    </p:spTree>
    <p:extLst>
      <p:ext uri="{BB962C8B-B14F-4D97-AF65-F5344CB8AC3E}">
        <p14:creationId xmlns:p14="http://schemas.microsoft.com/office/powerpoint/2010/main" val="4174728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theme/theme1.xml><?xml version="1.0" encoding="utf-8"?>
<a:theme xmlns:a="http://schemas.openxmlformats.org/drawingml/2006/main" name="Interior Design Catalog by Slidesgo">
  <a:themeElements>
    <a:clrScheme name="Simple Light">
      <a:dk1>
        <a:srgbClr val="262626"/>
      </a:dk1>
      <a:lt1>
        <a:srgbClr val="F2F2F0"/>
      </a:lt1>
      <a:dk2>
        <a:srgbClr val="828C72"/>
      </a:dk2>
      <a:lt2>
        <a:srgbClr val="A67D65"/>
      </a:lt2>
      <a:accent1>
        <a:srgbClr val="D9BDAD"/>
      </a:accent1>
      <a:accent2>
        <a:srgbClr val="FFFFFF"/>
      </a:accent2>
      <a:accent3>
        <a:srgbClr val="FFFFFF"/>
      </a:accent3>
      <a:accent4>
        <a:srgbClr val="FFFFFF"/>
      </a:accent4>
      <a:accent5>
        <a:srgbClr val="FFFFFF"/>
      </a:accent5>
      <a:accent6>
        <a:srgbClr val="FFFFFF"/>
      </a:accent6>
      <a:hlink>
        <a:srgbClr val="2626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1975</TotalTime>
  <Words>3729</Words>
  <Application>Microsoft Office PowerPoint</Application>
  <PresentationFormat>Ekran Gösterisi (16:9)</PresentationFormat>
  <Paragraphs>840</Paragraphs>
  <Slides>39</Slides>
  <Notes>33</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39</vt:i4>
      </vt:variant>
    </vt:vector>
  </HeadingPairs>
  <TitlesOfParts>
    <vt:vector size="48" baseType="lpstr">
      <vt:lpstr>Arial</vt:lpstr>
      <vt:lpstr>Bebas Neue</vt:lpstr>
      <vt:lpstr>Manrope SemiBold</vt:lpstr>
      <vt:lpstr>Helvetica Neue</vt:lpstr>
      <vt:lpstr>Poppins</vt:lpstr>
      <vt:lpstr>Manrope</vt:lpstr>
      <vt:lpstr>Open Sans</vt:lpstr>
      <vt:lpstr>raleway</vt:lpstr>
      <vt:lpstr>Interior Design Catalog by Slidesgo</vt:lpstr>
      <vt:lpstr>DUVAR </vt:lpstr>
      <vt:lpstr>Duvar TDK:</vt:lpstr>
      <vt:lpstr>PowerPoint Sunusu</vt:lpstr>
      <vt:lpstr>Duvar çeşitleri</vt:lpstr>
      <vt:lpstr>İşlevlerine göre Duvarlar </vt:lpstr>
      <vt:lpstr>Yapım tekniğine göre Duvarlar </vt:lpstr>
      <vt:lpstr>Malzemelerine Göre Duvarlar </vt:lpstr>
      <vt:lpstr>Malzeme bakımından duvarların sınıflandırılması ve iç mekanda kullanım örnekleri</vt:lpstr>
      <vt:lpstr>Duvarda malzeme seçim kriterleri</vt:lpstr>
      <vt:lpstr>BÖLÜCÜ DUVAR ÇEŞİTLERİ </vt:lpstr>
      <vt:lpstr>Masif (geleneksel) bölücü duvarlar</vt:lpstr>
      <vt:lpstr>Hafif Yapı Bölücü Duvarlar</vt:lpstr>
      <vt:lpstr>Cam Bölücü Duvarlar</vt:lpstr>
      <vt:lpstr>Hareketli ve Katlanabilir Bölücüler</vt:lpstr>
      <vt:lpstr> Dekoratif ve Yarı Şeffaf Bölücüler</vt:lpstr>
      <vt:lpstr>Yeşil Duvar ve Doğal Bölücüler</vt:lpstr>
      <vt:lpstr>Özel Tasarım ve Sanatsal Bölücüler</vt:lpstr>
      <vt:lpstr> Fonksiyonel Bölücü Duvarlar</vt:lpstr>
      <vt:lpstr> Geleneksel ve Kültürel Bölücüler</vt:lpstr>
      <vt:lpstr>Endüstriyel &amp; Modern bölücüler</vt:lpstr>
      <vt:lpstr>Duvar malzemelerinin insan psikolojisi üzerindeki etkisi </vt:lpstr>
      <vt:lpstr>AHŞAP DUVARIN İNSAN PSİKOLOJİSİ ÜZERİNDEKİ ETKİSİ</vt:lpstr>
      <vt:lpstr>PowerPoint Sunusu</vt:lpstr>
      <vt:lpstr>PowerPoint Sunusu</vt:lpstr>
      <vt:lpstr>PowerPoint Sunusu</vt:lpstr>
      <vt:lpstr>PowerPoint Sunusu</vt:lpstr>
      <vt:lpstr>PowerPoint Sunusu</vt:lpstr>
      <vt:lpstr>TAŞ DUVARIN İNSAN PSİKOLOJİSİ ÜZERİNDEKİ ETKİSİ</vt:lpstr>
      <vt:lpstr>PowerPoint Sunusu</vt:lpstr>
      <vt:lpstr>PowerPoint Sunusu</vt:lpstr>
      <vt:lpstr>TUĞLA DUVARIN İNSAN PSİKOLOJİSİ ÜZERİNDEKİ ETKİSİ</vt:lpstr>
      <vt:lpstr>PowerPoint Sunusu</vt:lpstr>
      <vt:lpstr>PowerPoint Sunusu</vt:lpstr>
      <vt:lpstr>Kaynaklar</vt:lpstr>
      <vt:lpstr>Kaynaklar</vt:lpstr>
      <vt:lpstr>Kaynaklar</vt:lpstr>
      <vt:lpstr>PowerPoint Sunusu</vt:lpstr>
      <vt:lpstr>PowerPoint Sunusu</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SELÇUK DERE</cp:lastModifiedBy>
  <cp:revision>62</cp:revision>
  <dcterms:modified xsi:type="dcterms:W3CDTF">2025-04-24T20:00:24Z</dcterms:modified>
</cp:coreProperties>
</file>